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12" r:id="rId1"/>
  </p:sldMasterIdLst>
  <p:notesMasterIdLst>
    <p:notesMasterId r:id="rId24"/>
  </p:notesMasterIdLst>
  <p:sldIdLst>
    <p:sldId id="256" r:id="rId2"/>
    <p:sldId id="271" r:id="rId3"/>
    <p:sldId id="272" r:id="rId4"/>
    <p:sldId id="273" r:id="rId5"/>
    <p:sldId id="274" r:id="rId6"/>
    <p:sldId id="284" r:id="rId7"/>
    <p:sldId id="275" r:id="rId8"/>
    <p:sldId id="276" r:id="rId9"/>
    <p:sldId id="268" r:id="rId10"/>
    <p:sldId id="260" r:id="rId11"/>
    <p:sldId id="266" r:id="rId12"/>
    <p:sldId id="285" r:id="rId13"/>
    <p:sldId id="286" r:id="rId14"/>
    <p:sldId id="287" r:id="rId15"/>
    <p:sldId id="277" r:id="rId16"/>
    <p:sldId id="278" r:id="rId17"/>
    <p:sldId id="262" r:id="rId18"/>
    <p:sldId id="280" r:id="rId19"/>
    <p:sldId id="281" r:id="rId20"/>
    <p:sldId id="282" r:id="rId21"/>
    <p:sldId id="283" r:id="rId22"/>
    <p:sldId id="26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 Sellers" initials="P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369"/>
    <p:restoredTop sz="77176"/>
  </p:normalViewPr>
  <p:slideViewPr>
    <p:cSldViewPr snapToGrid="0" snapToObjects="1">
      <p:cViewPr varScale="1">
        <p:scale>
          <a:sx n="66" d="100"/>
          <a:sy n="66" d="100"/>
        </p:scale>
        <p:origin x="1952" y="1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37BE5E-81D0-694B-B86C-FBFE144F660F}" type="datetimeFigureOut">
              <a:rPr lang="en-US" smtClean="0"/>
              <a:t>10/18/19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53835-BCE5-CC42-8E42-325F9236DB39}" type="slidenum">
              <a:rPr lang="en-US" smtClean="0"/>
              <a:t>‹#›</a:t>
            </a:fld>
            <a:endParaRPr lang="en-US"/>
          </a:p>
        </p:txBody>
      </p:sp>
    </p:spTree>
    <p:extLst>
      <p:ext uri="{BB962C8B-B14F-4D97-AF65-F5344CB8AC3E}">
        <p14:creationId xmlns:p14="http://schemas.microsoft.com/office/powerpoint/2010/main" val="3077599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hitestonesurgery.org/news/whitestone-ppg-win-ppg-of-the-year-2016"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whitestonesurgery.org/ppg/groundbreakers" TargetMode="External"/><Relationship Id="rId4" Type="http://schemas.openxmlformats.org/officeDocument/2006/relationships/hyperlink" Target="https://whitestonesurgery.org/ppg/caringcafe"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do you feel when you have these consultations?</a:t>
            </a:r>
          </a:p>
          <a:p>
            <a:r>
              <a:rPr lang="en-US" dirty="0"/>
              <a:t>What would you actually offer them beyond talking space and antidepressants?</a:t>
            </a:r>
          </a:p>
          <a:p>
            <a:r>
              <a:rPr lang="en-US" dirty="0"/>
              <a:t>Who else can they turn to?</a:t>
            </a:r>
          </a:p>
          <a:p>
            <a:r>
              <a:rPr lang="en-US" dirty="0"/>
              <a:t>The need is real, but are we meeting it???</a:t>
            </a:r>
          </a:p>
          <a:p>
            <a:r>
              <a:rPr lang="en-US" dirty="0"/>
              <a:t>Bear them in mind throughout this talk…</a:t>
            </a:r>
          </a:p>
        </p:txBody>
      </p:sp>
      <p:sp>
        <p:nvSpPr>
          <p:cNvPr id="4" name="Slide Number Placeholder 3"/>
          <p:cNvSpPr>
            <a:spLocks noGrp="1"/>
          </p:cNvSpPr>
          <p:nvPr>
            <p:ph type="sldNum" sz="quarter" idx="10"/>
          </p:nvPr>
        </p:nvSpPr>
        <p:spPr/>
        <p:txBody>
          <a:bodyPr/>
          <a:lstStyle/>
          <a:p>
            <a:fld id="{CE553835-BCE5-CC42-8E42-325F9236DB39}" type="slidenum">
              <a:rPr lang="en-US" smtClean="0"/>
              <a:t>4</a:t>
            </a:fld>
            <a:endParaRPr lang="en-US"/>
          </a:p>
        </p:txBody>
      </p:sp>
    </p:spTree>
    <p:extLst>
      <p:ext uri="{BB962C8B-B14F-4D97-AF65-F5344CB8AC3E}">
        <p14:creationId xmlns:p14="http://schemas.microsoft.com/office/powerpoint/2010/main" val="1811635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Analysis of 177 practices who used system one data </a:t>
            </a:r>
          </a:p>
        </p:txBody>
      </p:sp>
      <p:sp>
        <p:nvSpPr>
          <p:cNvPr id="4" name="Slide Number Placeholder 3"/>
          <p:cNvSpPr>
            <a:spLocks noGrp="1"/>
          </p:cNvSpPr>
          <p:nvPr>
            <p:ph type="sldNum" sz="quarter" idx="10"/>
          </p:nvPr>
        </p:nvSpPr>
        <p:spPr/>
        <p:txBody>
          <a:bodyPr/>
          <a:lstStyle/>
          <a:p>
            <a:fld id="{CE553835-BCE5-CC42-8E42-325F9236DB39}" type="slidenum">
              <a:rPr lang="en-US" smtClean="0"/>
              <a:t>8</a:t>
            </a:fld>
            <a:endParaRPr lang="en-US"/>
          </a:p>
        </p:txBody>
      </p:sp>
    </p:spTree>
    <p:extLst>
      <p:ext uri="{BB962C8B-B14F-4D97-AF65-F5344CB8AC3E}">
        <p14:creationId xmlns:p14="http://schemas.microsoft.com/office/powerpoint/2010/main" val="3779205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dirty="0">
                <a:solidFill>
                  <a:schemeClr val="tx1"/>
                </a:solidFill>
                <a:effectLst/>
                <a:latin typeface="+mn-lt"/>
                <a:ea typeface="+mn-ea"/>
                <a:cs typeface="+mn-cs"/>
              </a:rPr>
              <a:t>To conduct a thorough survey of residents in the Whitestone area to identify their needs and requirements in terms of reducing loneliness and isolation and in creating better health and wellbeing.</a:t>
            </a:r>
          </a:p>
          <a:p>
            <a:r>
              <a:rPr lang="en-GB" sz="1200" b="0" i="0" u="none" strike="noStrike" kern="1200" dirty="0">
                <a:solidFill>
                  <a:schemeClr val="tx1"/>
                </a:solidFill>
                <a:effectLst/>
                <a:latin typeface="+mn-lt"/>
                <a:ea typeface="+mn-ea"/>
                <a:cs typeface="+mn-cs"/>
              </a:rPr>
              <a:t>To assess and evaluate the results of the survey and build this into the shaping and provision of a new community based service. </a:t>
            </a:r>
          </a:p>
          <a:p>
            <a:r>
              <a:rPr lang="en-GB" sz="1200" b="0" i="0" u="none" strike="noStrike" kern="1200" dirty="0">
                <a:solidFill>
                  <a:schemeClr val="tx1"/>
                </a:solidFill>
                <a:effectLst/>
                <a:latin typeface="+mn-lt"/>
                <a:ea typeface="+mn-ea"/>
                <a:cs typeface="+mn-cs"/>
              </a:rPr>
              <a:t>To provide a new, additional, health and wellbeing service to complement the existing three areas of service and which aims to provide a broad menu of activities and support to older people. </a:t>
            </a:r>
          </a:p>
          <a:p>
            <a:r>
              <a:rPr lang="en-GB" sz="1200" b="0" i="0" u="none" strike="noStrike" kern="1200" dirty="0">
                <a:solidFill>
                  <a:schemeClr val="tx1"/>
                </a:solidFill>
                <a:effectLst/>
                <a:latin typeface="+mn-lt"/>
                <a:ea typeface="+mn-ea"/>
                <a:cs typeface="+mn-cs"/>
              </a:rPr>
              <a:t>To engage a wide range of statutory and community agencies and partners in the design and provision of new services. </a:t>
            </a:r>
          </a:p>
          <a:p>
            <a:r>
              <a:rPr lang="en-GB" sz="1200" b="0" i="0" u="none" strike="noStrike" kern="1200" dirty="0">
                <a:solidFill>
                  <a:schemeClr val="tx1"/>
                </a:solidFill>
                <a:effectLst/>
                <a:latin typeface="+mn-lt"/>
                <a:ea typeface="+mn-ea"/>
                <a:cs typeface="+mn-cs"/>
              </a:rPr>
              <a:t>To design a new service that is sustainable in the medium and longer term and is capable of being replicated elsewhere. </a:t>
            </a:r>
          </a:p>
          <a:p>
            <a:r>
              <a:rPr lang="en-GB" sz="1200" b="0" i="0" u="none" strike="noStrike" kern="1200" dirty="0">
                <a:solidFill>
                  <a:schemeClr val="tx1"/>
                </a:solidFill>
                <a:effectLst/>
                <a:latin typeface="+mn-lt"/>
                <a:ea typeface="+mn-ea"/>
                <a:cs typeface="+mn-cs"/>
              </a:rPr>
              <a:t>To specifically provide, in the new service, for people living with Dementia.</a:t>
            </a:r>
          </a:p>
          <a:p>
            <a:r>
              <a:rPr lang="en-GB" sz="1200" b="0" i="0" u="none" strike="noStrike" kern="1200" dirty="0">
                <a:solidFill>
                  <a:schemeClr val="tx1"/>
                </a:solidFill>
                <a:effectLst/>
                <a:latin typeface="+mn-lt"/>
                <a:ea typeface="+mn-ea"/>
                <a:cs typeface="+mn-cs"/>
              </a:rPr>
              <a:t>To launch and evaluate the new service, which may be considered as a pilot for other areas of Nuneaton and Bedworth. </a:t>
            </a:r>
          </a:p>
          <a:p>
            <a:r>
              <a:rPr lang="en-GB" sz="1200" b="0" i="0" u="none" strike="noStrike" kern="1200" dirty="0">
                <a:solidFill>
                  <a:schemeClr val="tx1"/>
                </a:solidFill>
                <a:effectLst/>
                <a:latin typeface="+mn-lt"/>
                <a:ea typeface="+mn-ea"/>
                <a:cs typeface="+mn-cs"/>
              </a:rPr>
              <a:t>To develop the service provision into a local wellbeing hub. The hub will link in appropriately to the CCG Inter-disciplinary hub framework. </a:t>
            </a:r>
          </a:p>
          <a:p>
            <a:r>
              <a:rPr lang="en-GB" sz="1200" b="0" i="0" u="none" strike="noStrike" kern="1200" dirty="0">
                <a:solidFill>
                  <a:schemeClr val="tx1"/>
                </a:solidFill>
                <a:effectLst/>
                <a:latin typeface="+mn-lt"/>
                <a:ea typeface="+mn-ea"/>
                <a:cs typeface="+mn-cs"/>
              </a:rPr>
              <a:t>The development and implementation of a successful communication strategy.</a:t>
            </a:r>
          </a:p>
          <a:p>
            <a:endParaRPr lang="en-US" dirty="0"/>
          </a:p>
          <a:p>
            <a:endParaRPr lang="en-US" dirty="0"/>
          </a:p>
          <a:p>
            <a:r>
              <a:rPr lang="en-US" dirty="0"/>
              <a:t>Team of local councilors, GPs, PPG, volunteers from local </a:t>
            </a:r>
            <a:r>
              <a:rPr lang="en-US" dirty="0" err="1"/>
              <a:t>organisations</a:t>
            </a:r>
            <a:endParaRPr lang="en-US" dirty="0"/>
          </a:p>
          <a:p>
            <a:endParaRPr lang="en-US" dirty="0"/>
          </a:p>
        </p:txBody>
      </p:sp>
      <p:sp>
        <p:nvSpPr>
          <p:cNvPr id="4" name="Slide Number Placeholder 3"/>
          <p:cNvSpPr>
            <a:spLocks noGrp="1"/>
          </p:cNvSpPr>
          <p:nvPr>
            <p:ph type="sldNum" sz="quarter" idx="10"/>
          </p:nvPr>
        </p:nvSpPr>
        <p:spPr/>
        <p:txBody>
          <a:bodyPr/>
          <a:lstStyle/>
          <a:p>
            <a:fld id="{CE553835-BCE5-CC42-8E42-325F9236DB39}" type="slidenum">
              <a:rPr lang="en-US" smtClean="0"/>
              <a:t>12</a:t>
            </a:fld>
            <a:endParaRPr lang="en-US"/>
          </a:p>
        </p:txBody>
      </p:sp>
    </p:spTree>
    <p:extLst>
      <p:ext uri="{BB962C8B-B14F-4D97-AF65-F5344CB8AC3E}">
        <p14:creationId xmlns:p14="http://schemas.microsoft.com/office/powerpoint/2010/main" val="604020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dirty="0">
                <a:solidFill>
                  <a:schemeClr val="tx1"/>
                </a:solidFill>
                <a:effectLst/>
                <a:latin typeface="+mn-lt"/>
                <a:ea typeface="+mn-ea"/>
                <a:cs typeface="+mn-cs"/>
              </a:rPr>
              <a:t>Whitestone Surgery in association with its award winning </a:t>
            </a:r>
            <a:r>
              <a:rPr lang="en-GB" sz="1200" b="0" i="0" u="none" strike="noStrike" kern="1200" dirty="0">
                <a:solidFill>
                  <a:schemeClr val="tx1"/>
                </a:solidFill>
                <a:effectLst/>
                <a:latin typeface="+mn-lt"/>
                <a:ea typeface="+mn-ea"/>
                <a:cs typeface="+mn-cs"/>
                <a:hlinkClick r:id="rId3"/>
              </a:rPr>
              <a:t>Patient Participation Group</a:t>
            </a:r>
            <a:r>
              <a:rPr lang="en-GB" sz="1200" b="0" i="0" u="none" strike="noStrike" kern="1200" dirty="0">
                <a:solidFill>
                  <a:schemeClr val="tx1"/>
                </a:solidFill>
                <a:effectLst/>
                <a:latin typeface="+mn-lt"/>
                <a:ea typeface="+mn-ea"/>
                <a:cs typeface="+mn-cs"/>
              </a:rPr>
              <a:t> has been recognised as being at the forefront of social prescribing in the UK. Patient group initiatives such as </a:t>
            </a:r>
            <a:r>
              <a:rPr lang="en-GB" sz="1200" b="0" i="0" u="none" strike="noStrike" kern="1200" dirty="0">
                <a:solidFill>
                  <a:schemeClr val="tx1"/>
                </a:solidFill>
                <a:effectLst/>
                <a:latin typeface="+mn-lt"/>
                <a:ea typeface="+mn-ea"/>
                <a:cs typeface="+mn-cs"/>
                <a:hlinkClick r:id="rId4"/>
              </a:rPr>
              <a:t>Caring Café</a:t>
            </a:r>
            <a:r>
              <a:rPr lang="en-GB" sz="1200" b="0" i="0" u="none" strike="noStrike" kern="1200" dirty="0">
                <a:solidFill>
                  <a:schemeClr val="tx1"/>
                </a:solidFill>
                <a:effectLst/>
                <a:latin typeface="+mn-lt"/>
                <a:ea typeface="+mn-ea"/>
                <a:cs typeface="+mn-cs"/>
              </a:rPr>
              <a:t> and </a:t>
            </a:r>
            <a:r>
              <a:rPr lang="en-GB" sz="1200" b="0" i="0" u="none" strike="noStrike" kern="1200" dirty="0">
                <a:solidFill>
                  <a:schemeClr val="tx1"/>
                </a:solidFill>
                <a:effectLst/>
                <a:latin typeface="+mn-lt"/>
                <a:ea typeface="+mn-ea"/>
                <a:cs typeface="+mn-cs"/>
                <a:hlinkClick r:id="rId5"/>
              </a:rPr>
              <a:t>Groundbreakers Allotment </a:t>
            </a:r>
            <a:r>
              <a:rPr lang="en-GB" sz="1200" b="0" i="0" u="none" strike="noStrike" kern="1200" dirty="0" err="1">
                <a:solidFill>
                  <a:schemeClr val="tx1"/>
                </a:solidFill>
                <a:effectLst/>
                <a:latin typeface="+mn-lt"/>
                <a:ea typeface="+mn-ea"/>
                <a:cs typeface="+mn-cs"/>
                <a:hlinkClick r:id="rId5"/>
              </a:rPr>
              <a:t>Club</a:t>
            </a:r>
            <a:r>
              <a:rPr lang="en-GB" sz="1200" b="0" i="0" u="none" strike="noStrike" kern="1200" dirty="0" err="1">
                <a:solidFill>
                  <a:schemeClr val="tx1"/>
                </a:solidFill>
                <a:effectLst/>
                <a:latin typeface="+mn-lt"/>
                <a:ea typeface="+mn-ea"/>
                <a:cs typeface="+mn-cs"/>
              </a:rPr>
              <a:t>have</a:t>
            </a:r>
            <a:r>
              <a:rPr lang="en-GB" sz="1200" b="0" i="0" u="none" strike="noStrike" kern="1200" dirty="0">
                <a:solidFill>
                  <a:schemeClr val="tx1"/>
                </a:solidFill>
                <a:effectLst/>
                <a:latin typeface="+mn-lt"/>
                <a:ea typeface="+mn-ea"/>
                <a:cs typeface="+mn-cs"/>
              </a:rPr>
              <a:t> helped to revolutionise how patients are treated and have </a:t>
            </a:r>
            <a:r>
              <a:rPr lang="en-GB" sz="1200" b="0" i="0" u="none" strike="noStrike" kern="1200" dirty="0" err="1">
                <a:solidFill>
                  <a:schemeClr val="tx1"/>
                </a:solidFill>
                <a:effectLst/>
                <a:latin typeface="+mn-lt"/>
                <a:ea typeface="+mn-ea"/>
                <a:cs typeface="+mn-cs"/>
              </a:rPr>
              <a:t>reducued</a:t>
            </a:r>
            <a:r>
              <a:rPr lang="en-GB" sz="1200" b="0" i="0" u="none" strike="noStrike" kern="1200" dirty="0">
                <a:solidFill>
                  <a:schemeClr val="tx1"/>
                </a:solidFill>
                <a:effectLst/>
                <a:latin typeface="+mn-lt"/>
                <a:ea typeface="+mn-ea"/>
                <a:cs typeface="+mn-cs"/>
              </a:rPr>
              <a:t> the prescribing of anti-depressants by 50%. As Teresa May has highlighted the need to tackle loneliness in </a:t>
            </a:r>
            <a:r>
              <a:rPr lang="en-GB" sz="1200" b="0" i="0" u="none" strike="noStrike" kern="1200" dirty="0" err="1">
                <a:solidFill>
                  <a:schemeClr val="tx1"/>
                </a:solidFill>
                <a:effectLst/>
                <a:latin typeface="+mn-lt"/>
                <a:ea typeface="+mn-ea"/>
                <a:cs typeface="+mn-cs"/>
              </a:rPr>
              <a:t>th</a:t>
            </a:r>
            <a:r>
              <a:rPr lang="en-GB" sz="1200" b="0" i="0" u="none" strike="noStrike" kern="1200" dirty="0">
                <a:solidFill>
                  <a:schemeClr val="tx1"/>
                </a:solidFill>
                <a:effectLst/>
                <a:latin typeface="+mn-lt"/>
                <a:ea typeface="+mn-ea"/>
                <a:cs typeface="+mn-cs"/>
              </a:rPr>
              <a:t> UK, Whitestone Surgery hopes to become a model that will be replicated in surgeries throughout the country.</a:t>
            </a:r>
            <a:endParaRPr lang="en-US" dirty="0"/>
          </a:p>
        </p:txBody>
      </p:sp>
      <p:sp>
        <p:nvSpPr>
          <p:cNvPr id="4" name="Slide Number Placeholder 3"/>
          <p:cNvSpPr>
            <a:spLocks noGrp="1"/>
          </p:cNvSpPr>
          <p:nvPr>
            <p:ph type="sldNum" sz="quarter" idx="10"/>
          </p:nvPr>
        </p:nvSpPr>
        <p:spPr/>
        <p:txBody>
          <a:bodyPr/>
          <a:lstStyle/>
          <a:p>
            <a:fld id="{CE553835-BCE5-CC42-8E42-325F9236DB39}" type="slidenum">
              <a:rPr lang="en-US" smtClean="0"/>
              <a:t>13</a:t>
            </a:fld>
            <a:endParaRPr lang="en-US"/>
          </a:p>
        </p:txBody>
      </p:sp>
    </p:spTree>
    <p:extLst>
      <p:ext uri="{BB962C8B-B14F-4D97-AF65-F5344CB8AC3E}">
        <p14:creationId xmlns:p14="http://schemas.microsoft.com/office/powerpoint/2010/main" val="1838044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Small town</a:t>
            </a:r>
          </a:p>
          <a:p>
            <a:r>
              <a:rPr lang="en-US" dirty="0"/>
              <a:t>3 </a:t>
            </a:r>
            <a:r>
              <a:rPr lang="en-US" dirty="0" err="1"/>
              <a:t>gp</a:t>
            </a:r>
            <a:r>
              <a:rPr lang="en-US" dirty="0"/>
              <a:t> surgeries, 6 GPs retired</a:t>
            </a:r>
          </a:p>
          <a:p>
            <a:r>
              <a:rPr lang="en-US" dirty="0"/>
              <a:t>Poor life expectancy and reducing</a:t>
            </a:r>
          </a:p>
          <a:p>
            <a:r>
              <a:rPr lang="en-US" dirty="0"/>
              <a:t>A meeting with local residents, voluntary groups, health professionals, business leaders to make better connections, residents take control over their own health</a:t>
            </a:r>
          </a:p>
          <a:p>
            <a:r>
              <a:rPr lang="en-US" dirty="0"/>
              <a:t>Connecting all existing voluntary sector groups</a:t>
            </a:r>
          </a:p>
          <a:p>
            <a:r>
              <a:rPr lang="en-US" dirty="0"/>
              <a:t>Fleetwood </a:t>
            </a:r>
            <a:r>
              <a:rPr lang="en-US" dirty="0" err="1"/>
              <a:t>Mens</a:t>
            </a:r>
            <a:r>
              <a:rPr lang="en-US" dirty="0"/>
              <a:t> Shed, Harmony and Health group, ANON arts group</a:t>
            </a:r>
          </a:p>
        </p:txBody>
      </p:sp>
      <p:sp>
        <p:nvSpPr>
          <p:cNvPr id="4" name="Slide Number Placeholder 3"/>
          <p:cNvSpPr>
            <a:spLocks noGrp="1"/>
          </p:cNvSpPr>
          <p:nvPr>
            <p:ph type="sldNum" sz="quarter" idx="10"/>
          </p:nvPr>
        </p:nvSpPr>
        <p:spPr/>
        <p:txBody>
          <a:bodyPr/>
          <a:lstStyle/>
          <a:p>
            <a:fld id="{CE553835-BCE5-CC42-8E42-325F9236DB39}" type="slidenum">
              <a:rPr lang="en-US" smtClean="0"/>
              <a:t>14</a:t>
            </a:fld>
            <a:endParaRPr lang="en-US"/>
          </a:p>
        </p:txBody>
      </p:sp>
    </p:spTree>
    <p:extLst>
      <p:ext uri="{BB962C8B-B14F-4D97-AF65-F5344CB8AC3E}">
        <p14:creationId xmlns:p14="http://schemas.microsoft.com/office/powerpoint/2010/main" val="1140317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5. Bristol analysis - 3 months after induction – in the 12 months post intervention compared to 12 months before For 26% the same, 14% increased.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6. Whitestone PPG 18 month project “</a:t>
            </a:r>
            <a:r>
              <a:rPr lang="en-US" dirty="0" err="1"/>
              <a:t>happyhealthyandinvolved.org</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Office for national statistics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International physical activity questionnaire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CE553835-BCE5-CC42-8E42-325F9236DB39}" type="slidenum">
              <a:rPr lang="en-US" smtClean="0"/>
              <a:t>15</a:t>
            </a:fld>
            <a:endParaRPr lang="en-US"/>
          </a:p>
        </p:txBody>
      </p:sp>
    </p:spTree>
    <p:extLst>
      <p:ext uri="{BB962C8B-B14F-4D97-AF65-F5344CB8AC3E}">
        <p14:creationId xmlns:p14="http://schemas.microsoft.com/office/powerpoint/2010/main" val="1857998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Evaluation of the </a:t>
            </a:r>
            <a:r>
              <a:rPr lang="en-US" dirty="0" err="1"/>
              <a:t>Rotherham</a:t>
            </a:r>
            <a:r>
              <a:rPr lang="en-US" dirty="0"/>
              <a:t> Social Prescribing Pilot </a:t>
            </a:r>
          </a:p>
          <a:p>
            <a:pPr lvl="1"/>
            <a:r>
              <a:rPr lang="en-US" dirty="0"/>
              <a:t>Did also </a:t>
            </a:r>
            <a:r>
              <a:rPr lang="en-US" dirty="0" err="1"/>
              <a:t>incluce</a:t>
            </a:r>
            <a:r>
              <a:rPr lang="en-US" dirty="0"/>
              <a:t> 600,000£ grants to 24 VCOs, more than 1500 patients, 2 year time period</a:t>
            </a:r>
          </a:p>
          <a:p>
            <a:r>
              <a:rPr lang="en-US" dirty="0"/>
              <a:t>12 or 6 months post referral data</a:t>
            </a:r>
          </a:p>
          <a:p>
            <a:pPr lvl="1"/>
            <a:r>
              <a:rPr lang="en-US" dirty="0"/>
              <a:t>21% in 12 month, 14% in 6 month in patient admissions</a:t>
            </a:r>
          </a:p>
          <a:p>
            <a:pPr lvl="1"/>
            <a:r>
              <a:rPr lang="en-US" dirty="0"/>
              <a:t>A+E attendances reduced by 20% in 12 month cohort and 12% in 6 month cohort</a:t>
            </a:r>
          </a:p>
          <a:p>
            <a:pPr lvl="1"/>
            <a:r>
              <a:rPr lang="en-US" dirty="0"/>
              <a:t>Outpatient appointments 15-21% reduction</a:t>
            </a:r>
          </a:p>
          <a:p>
            <a:endParaRPr lang="en-US" dirty="0"/>
          </a:p>
        </p:txBody>
      </p:sp>
      <p:sp>
        <p:nvSpPr>
          <p:cNvPr id="4" name="Slide Number Placeholder 3"/>
          <p:cNvSpPr>
            <a:spLocks noGrp="1"/>
          </p:cNvSpPr>
          <p:nvPr>
            <p:ph type="sldNum" sz="quarter" idx="10"/>
          </p:nvPr>
        </p:nvSpPr>
        <p:spPr/>
        <p:txBody>
          <a:bodyPr/>
          <a:lstStyle/>
          <a:p>
            <a:fld id="{CE553835-BCE5-CC42-8E42-325F9236DB39}" type="slidenum">
              <a:rPr lang="en-US" smtClean="0"/>
              <a:t>16</a:t>
            </a:fld>
            <a:endParaRPr lang="en-US"/>
          </a:p>
        </p:txBody>
      </p:sp>
    </p:spTree>
    <p:extLst>
      <p:ext uri="{BB962C8B-B14F-4D97-AF65-F5344CB8AC3E}">
        <p14:creationId xmlns:p14="http://schemas.microsoft.com/office/powerpoint/2010/main" val="263349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55187CEE-163A-3E46-A1A1-3B68864267E2}" type="datetimeFigureOut">
              <a:rPr lang="en-US" smtClean="0"/>
              <a:t>10/18/19</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BEFC278F-1006-CE42-9888-BE39BD31DC1F}" type="slidenum">
              <a:rPr lang="en-US" smtClean="0"/>
              <a:t>‹#›</a:t>
            </a:fld>
            <a:endParaRPr lang="en-US"/>
          </a:p>
        </p:txBody>
      </p:sp>
    </p:spTree>
    <p:extLst>
      <p:ext uri="{BB962C8B-B14F-4D97-AF65-F5344CB8AC3E}">
        <p14:creationId xmlns:p14="http://schemas.microsoft.com/office/powerpoint/2010/main" val="2931350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187CEE-163A-3E46-A1A1-3B68864267E2}" type="datetimeFigureOut">
              <a:rPr lang="en-US" smtClean="0"/>
              <a:t>10/18/19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FC278F-1006-CE42-9888-BE39BD31DC1F}" type="slidenum">
              <a:rPr lang="en-US" smtClean="0"/>
              <a:t>‹#›</a:t>
            </a:fld>
            <a:endParaRPr lang="en-US"/>
          </a:p>
        </p:txBody>
      </p:sp>
    </p:spTree>
    <p:extLst>
      <p:ext uri="{BB962C8B-B14F-4D97-AF65-F5344CB8AC3E}">
        <p14:creationId xmlns:p14="http://schemas.microsoft.com/office/powerpoint/2010/main" val="1740870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55187CEE-163A-3E46-A1A1-3B68864267E2}" type="datetimeFigureOut">
              <a:rPr lang="en-US" smtClean="0"/>
              <a:t>10/18/19</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BEFC278F-1006-CE42-9888-BE39BD31DC1F}" type="slidenum">
              <a:rPr lang="en-US" smtClean="0"/>
              <a:t>‹#›</a:t>
            </a:fld>
            <a:endParaRPr lang="en-US"/>
          </a:p>
        </p:txBody>
      </p:sp>
    </p:spTree>
    <p:extLst>
      <p:ext uri="{BB962C8B-B14F-4D97-AF65-F5344CB8AC3E}">
        <p14:creationId xmlns:p14="http://schemas.microsoft.com/office/powerpoint/2010/main" val="956327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187CEE-163A-3E46-A1A1-3B68864267E2}" type="datetimeFigureOut">
              <a:rPr lang="en-US" smtClean="0"/>
              <a:t>10/18/19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FC278F-1006-CE42-9888-BE39BD31DC1F}" type="slidenum">
              <a:rPr lang="en-US" smtClean="0"/>
              <a:t>‹#›</a:t>
            </a:fld>
            <a:endParaRPr lang="en-US"/>
          </a:p>
        </p:txBody>
      </p:sp>
    </p:spTree>
    <p:extLst>
      <p:ext uri="{BB962C8B-B14F-4D97-AF65-F5344CB8AC3E}">
        <p14:creationId xmlns:p14="http://schemas.microsoft.com/office/powerpoint/2010/main" val="3046833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04672" y="320040"/>
            <a:ext cx="3657600" cy="320040"/>
          </a:xfrm>
        </p:spPr>
        <p:txBody>
          <a:bodyPr/>
          <a:lstStyle/>
          <a:p>
            <a:fld id="{55187CEE-163A-3E46-A1A1-3B68864267E2}" type="datetimeFigureOut">
              <a:rPr lang="en-US" smtClean="0"/>
              <a:t>10/18/19</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BEFC278F-1006-CE42-9888-BE39BD31DC1F}" type="slidenum">
              <a:rPr lang="en-US" smtClean="0"/>
              <a:t>‹#›</a:t>
            </a:fld>
            <a:endParaRPr lang="en-US"/>
          </a:p>
        </p:txBody>
      </p:sp>
    </p:spTree>
    <p:extLst>
      <p:ext uri="{BB962C8B-B14F-4D97-AF65-F5344CB8AC3E}">
        <p14:creationId xmlns:p14="http://schemas.microsoft.com/office/powerpoint/2010/main" val="1702874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55187CEE-163A-3E46-A1A1-3B68864267E2}" type="datetimeFigureOut">
              <a:rPr lang="en-US" smtClean="0"/>
              <a:t>10/18/19</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BEFC278F-1006-CE42-9888-BE39BD31DC1F}" type="slidenum">
              <a:rPr lang="en-US" smtClean="0"/>
              <a:t>‹#›</a:t>
            </a:fld>
            <a:endParaRPr lang="en-US"/>
          </a:p>
        </p:txBody>
      </p:sp>
    </p:spTree>
    <p:extLst>
      <p:ext uri="{BB962C8B-B14F-4D97-AF65-F5344CB8AC3E}">
        <p14:creationId xmlns:p14="http://schemas.microsoft.com/office/powerpoint/2010/main" val="184996848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55187CEE-163A-3E46-A1A1-3B68864267E2}" type="datetimeFigureOut">
              <a:rPr lang="en-US" smtClean="0"/>
              <a:t>10/18/19</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BEFC278F-1006-CE42-9888-BE39BD31DC1F}" type="slidenum">
              <a:rPr lang="en-US" smtClean="0"/>
              <a:t>‹#›</a:t>
            </a:fld>
            <a:endParaRPr lang="en-US"/>
          </a:p>
        </p:txBody>
      </p:sp>
    </p:spTree>
    <p:extLst>
      <p:ext uri="{BB962C8B-B14F-4D97-AF65-F5344CB8AC3E}">
        <p14:creationId xmlns:p14="http://schemas.microsoft.com/office/powerpoint/2010/main" val="76437766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187CEE-163A-3E46-A1A1-3B68864267E2}" type="datetimeFigureOut">
              <a:rPr lang="en-US" smtClean="0"/>
              <a:t>10/18/19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FC278F-1006-CE42-9888-BE39BD31DC1F}" type="slidenum">
              <a:rPr lang="en-US" smtClean="0"/>
              <a:t>‹#›</a:t>
            </a:fld>
            <a:endParaRPr lang="en-US"/>
          </a:p>
        </p:txBody>
      </p:sp>
    </p:spTree>
    <p:extLst>
      <p:ext uri="{BB962C8B-B14F-4D97-AF65-F5344CB8AC3E}">
        <p14:creationId xmlns:p14="http://schemas.microsoft.com/office/powerpoint/2010/main" val="1518437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55187CEE-163A-3E46-A1A1-3B68864267E2}" type="datetimeFigureOut">
              <a:rPr lang="en-US" smtClean="0"/>
              <a:t>10/18/19</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BEFC278F-1006-CE42-9888-BE39BD31DC1F}" type="slidenum">
              <a:rPr lang="en-US" smtClean="0"/>
              <a:t>‹#›</a:t>
            </a:fld>
            <a:endParaRPr lang="en-US"/>
          </a:p>
        </p:txBody>
      </p:sp>
    </p:spTree>
    <p:extLst>
      <p:ext uri="{BB962C8B-B14F-4D97-AF65-F5344CB8AC3E}">
        <p14:creationId xmlns:p14="http://schemas.microsoft.com/office/powerpoint/2010/main" val="2474298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5187CEE-163A-3E46-A1A1-3B68864267E2}" type="datetimeFigureOut">
              <a:rPr lang="en-US" smtClean="0"/>
              <a:t>10/18/19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FC278F-1006-CE42-9888-BE39BD31DC1F}" type="slidenum">
              <a:rPr lang="en-US" smtClean="0"/>
              <a:t>‹#›</a:t>
            </a:fld>
            <a:endParaRPr lang="en-US"/>
          </a:p>
        </p:txBody>
      </p:sp>
    </p:spTree>
    <p:extLst>
      <p:ext uri="{BB962C8B-B14F-4D97-AF65-F5344CB8AC3E}">
        <p14:creationId xmlns:p14="http://schemas.microsoft.com/office/powerpoint/2010/main" val="228450529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04672" y="320040"/>
            <a:ext cx="3657600" cy="320040"/>
          </a:xfrm>
        </p:spPr>
        <p:txBody>
          <a:bodyPr/>
          <a:lstStyle/>
          <a:p>
            <a:fld id="{55187CEE-163A-3E46-A1A1-3B68864267E2}" type="datetimeFigureOut">
              <a:rPr lang="en-US" smtClean="0"/>
              <a:t>10/18/19</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BEFC278F-1006-CE42-9888-BE39BD31DC1F}" type="slidenum">
              <a:rPr lang="en-US" smtClean="0"/>
              <a:t>‹#›</a:t>
            </a:fld>
            <a:endParaRPr lang="en-US"/>
          </a:p>
        </p:txBody>
      </p:sp>
    </p:spTree>
    <p:extLst>
      <p:ext uri="{BB962C8B-B14F-4D97-AF65-F5344CB8AC3E}">
        <p14:creationId xmlns:p14="http://schemas.microsoft.com/office/powerpoint/2010/main" val="529675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55187CEE-163A-3E46-A1A1-3B68864267E2}" type="datetimeFigureOut">
              <a:rPr lang="en-US" smtClean="0"/>
              <a:t>10/18/19</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BEFC278F-1006-CE42-9888-BE39BD31DC1F}" type="slidenum">
              <a:rPr lang="en-US" smtClean="0"/>
              <a:t>‹#›</a:t>
            </a:fld>
            <a:endParaRPr lang="en-US"/>
          </a:p>
        </p:txBody>
      </p:sp>
    </p:spTree>
    <p:extLst>
      <p:ext uri="{BB962C8B-B14F-4D97-AF65-F5344CB8AC3E}">
        <p14:creationId xmlns:p14="http://schemas.microsoft.com/office/powerpoint/2010/main" val="3061418090"/>
      </p:ext>
    </p:extLst>
  </p:cSld>
  <p:clrMap bg1="lt1" tx1="dk1" bg2="lt2" tx2="dk2" accent1="accent1" accent2="accent2" accent3="accent3" accent4="accent4" accent5="accent5" accent6="accent6" hlink="hlink" folHlink="folHlink"/>
  <p:sldLayoutIdLst>
    <p:sldLayoutId id="2147484213" r:id="rId1"/>
    <p:sldLayoutId id="2147484214" r:id="rId2"/>
    <p:sldLayoutId id="2147484215" r:id="rId3"/>
    <p:sldLayoutId id="2147484216" r:id="rId4"/>
    <p:sldLayoutId id="2147484217" r:id="rId5"/>
    <p:sldLayoutId id="2147484218" r:id="rId6"/>
    <p:sldLayoutId id="2147484219" r:id="rId7"/>
    <p:sldLayoutId id="2147484220" r:id="rId8"/>
    <p:sldLayoutId id="2147484221" r:id="rId9"/>
    <p:sldLayoutId id="2147484222" r:id="rId10"/>
    <p:sldLayoutId id="2147484223"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rcgp.org.uk/campaign-home/updates/2013/june/85-percent-of-family-doctors-say-general-practice-in-crisis.aspx" TargetMode="External"/><Relationship Id="rId2" Type="http://schemas.openxmlformats.org/officeDocument/2006/relationships/hyperlink" Target="https://insight.oxfordshire.gov.uk/cms/system/files/documents/Chaper%205%20-%20Morbidity%20and%20Mortality.pdf" TargetMode="External"/><Relationship Id="rId1" Type="http://schemas.openxmlformats.org/officeDocument/2006/relationships/slideLayout" Target="../slideLayouts/slideLayout2.xml"/><Relationship Id="rId4" Type="http://schemas.openxmlformats.org/officeDocument/2006/relationships/hyperlink" Target="https://www.bristol.gov.uk/committee/2013/ot/ot049/1128_7.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7674C-294C-2046-82E5-C0DF00421029}"/>
              </a:ext>
            </a:extLst>
          </p:cNvPr>
          <p:cNvSpPr>
            <a:spLocks noGrp="1"/>
          </p:cNvSpPr>
          <p:nvPr>
            <p:ph type="ctrTitle"/>
          </p:nvPr>
        </p:nvSpPr>
        <p:spPr/>
        <p:txBody>
          <a:bodyPr>
            <a:normAutofit/>
          </a:bodyPr>
          <a:lstStyle/>
          <a:p>
            <a:r>
              <a:rPr lang="en-US" dirty="0"/>
              <a:t>Social Prescribing in Abingdon </a:t>
            </a:r>
            <a:r>
              <a:rPr lang="en-US"/>
              <a:t>and District</a:t>
            </a:r>
            <a:endParaRPr lang="en-US" dirty="0"/>
          </a:p>
        </p:txBody>
      </p:sp>
      <p:sp>
        <p:nvSpPr>
          <p:cNvPr id="3" name="Subtitle 2">
            <a:extLst>
              <a:ext uri="{FF2B5EF4-FFF2-40B4-BE49-F238E27FC236}">
                <a16:creationId xmlns:a16="http://schemas.microsoft.com/office/drawing/2014/main" id="{68EFA766-5703-9442-BCC3-014BD2FB2F4F}"/>
              </a:ext>
            </a:extLst>
          </p:cNvPr>
          <p:cNvSpPr>
            <a:spLocks noGrp="1"/>
          </p:cNvSpPr>
          <p:nvPr>
            <p:ph type="subTitle" idx="1"/>
          </p:nvPr>
        </p:nvSpPr>
        <p:spPr/>
        <p:txBody>
          <a:bodyPr>
            <a:normAutofit/>
          </a:bodyPr>
          <a:lstStyle/>
          <a:p>
            <a:endParaRPr lang="en-US" dirty="0"/>
          </a:p>
          <a:p>
            <a:r>
              <a:rPr lang="en-US" dirty="0"/>
              <a:t>Dr. Charlotte Sellers (GPST3)</a:t>
            </a:r>
          </a:p>
        </p:txBody>
      </p:sp>
    </p:spTree>
    <p:extLst>
      <p:ext uri="{BB962C8B-B14F-4D97-AF65-F5344CB8AC3E}">
        <p14:creationId xmlns:p14="http://schemas.microsoft.com/office/powerpoint/2010/main" val="875094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D77BE-F022-794C-9C59-F241BE092A08}"/>
              </a:ext>
            </a:extLst>
          </p:cNvPr>
          <p:cNvSpPr>
            <a:spLocks noGrp="1"/>
          </p:cNvSpPr>
          <p:nvPr>
            <p:ph type="title"/>
          </p:nvPr>
        </p:nvSpPr>
        <p:spPr/>
        <p:txBody>
          <a:bodyPr/>
          <a:lstStyle/>
          <a:p>
            <a:r>
              <a:rPr lang="en-US" dirty="0"/>
              <a:t>What is social prescribing?</a:t>
            </a:r>
          </a:p>
        </p:txBody>
      </p:sp>
      <p:sp>
        <p:nvSpPr>
          <p:cNvPr id="3" name="Content Placeholder 2">
            <a:extLst>
              <a:ext uri="{FF2B5EF4-FFF2-40B4-BE49-F238E27FC236}">
                <a16:creationId xmlns:a16="http://schemas.microsoft.com/office/drawing/2014/main" id="{5626B552-DA94-1243-AC48-EFD7C417DE5A}"/>
              </a:ext>
            </a:extLst>
          </p:cNvPr>
          <p:cNvSpPr>
            <a:spLocks noGrp="1"/>
          </p:cNvSpPr>
          <p:nvPr>
            <p:ph idx="1"/>
          </p:nvPr>
        </p:nvSpPr>
        <p:spPr/>
        <p:txBody>
          <a:bodyPr>
            <a:normAutofit lnSpcReduction="10000"/>
          </a:bodyPr>
          <a:lstStyle/>
          <a:p>
            <a:r>
              <a:rPr lang="en-US" dirty="0" err="1"/>
              <a:t>Recognising</a:t>
            </a:r>
            <a:r>
              <a:rPr lang="en-US" dirty="0"/>
              <a:t> that people’s health is determined primarily by a range of social, economic and environmental factors, social prescribing seeks to address people’s needs in a holistic way. </a:t>
            </a:r>
          </a:p>
          <a:p>
            <a:r>
              <a:rPr lang="en-US" dirty="0" err="1"/>
              <a:t>Recognising</a:t>
            </a:r>
            <a:r>
              <a:rPr lang="en-US" dirty="0"/>
              <a:t> that a biomedical solution is often not appropriate </a:t>
            </a:r>
          </a:p>
          <a:p>
            <a:r>
              <a:rPr lang="en-US" dirty="0"/>
              <a:t>Community Referral e.g. volunteering, healthy eating, swimming lessons, legal advice</a:t>
            </a:r>
          </a:p>
          <a:p>
            <a:r>
              <a:rPr lang="en-GB" dirty="0"/>
              <a:t>“Social prescribing provides a pathway to refer clients to non-clinical services, linking clients to support from within the community to promote their wellbeing, to encourage social inclusion, to promote self-care where appropriate and to build resilience within the community and for the individual” </a:t>
            </a:r>
            <a:r>
              <a:rPr lang="en-GB" baseline="30000" dirty="0"/>
              <a:t>(6)</a:t>
            </a:r>
            <a:endParaRPr lang="en-GB" dirty="0"/>
          </a:p>
          <a:p>
            <a:endParaRPr lang="en-US" dirty="0"/>
          </a:p>
        </p:txBody>
      </p:sp>
    </p:spTree>
    <p:extLst>
      <p:ext uri="{BB962C8B-B14F-4D97-AF65-F5344CB8AC3E}">
        <p14:creationId xmlns:p14="http://schemas.microsoft.com/office/powerpoint/2010/main" val="1359449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24E82-A1F7-0641-8389-515AF178722C}"/>
              </a:ext>
            </a:extLst>
          </p:cNvPr>
          <p:cNvSpPr>
            <a:spLocks noGrp="1"/>
          </p:cNvSpPr>
          <p:nvPr>
            <p:ph type="title"/>
          </p:nvPr>
        </p:nvSpPr>
        <p:spPr/>
        <p:txBody>
          <a:bodyPr/>
          <a:lstStyle/>
          <a:p>
            <a:r>
              <a:rPr lang="en-US" dirty="0"/>
              <a:t>Social Prescribing Models </a:t>
            </a:r>
          </a:p>
        </p:txBody>
      </p:sp>
      <p:sp>
        <p:nvSpPr>
          <p:cNvPr id="3" name="Content Placeholder 2">
            <a:extLst>
              <a:ext uri="{FF2B5EF4-FFF2-40B4-BE49-F238E27FC236}">
                <a16:creationId xmlns:a16="http://schemas.microsoft.com/office/drawing/2014/main" id="{7B5667CE-AC9E-7F41-9597-F70BD2B56565}"/>
              </a:ext>
            </a:extLst>
          </p:cNvPr>
          <p:cNvSpPr>
            <a:spLocks noGrp="1"/>
          </p:cNvSpPr>
          <p:nvPr>
            <p:ph idx="1"/>
          </p:nvPr>
        </p:nvSpPr>
        <p:spPr>
          <a:xfrm>
            <a:off x="4550895" y="978755"/>
            <a:ext cx="7543133" cy="5084108"/>
          </a:xfrm>
        </p:spPr>
        <p:txBody>
          <a:bodyPr>
            <a:normAutofit/>
          </a:bodyPr>
          <a:lstStyle/>
          <a:p>
            <a:r>
              <a:rPr lang="en-GB" dirty="0"/>
              <a:t>A social prescribing model should contain: </a:t>
            </a:r>
            <a:r>
              <a:rPr lang="en-GB" baseline="30000" dirty="0"/>
              <a:t>(6)</a:t>
            </a:r>
            <a:endParaRPr lang="en-GB" dirty="0"/>
          </a:p>
          <a:p>
            <a:pPr marL="0" indent="0">
              <a:buNone/>
            </a:pPr>
            <a:endParaRPr lang="en-GB" dirty="0"/>
          </a:p>
          <a:p>
            <a:pPr lvl="1"/>
            <a:r>
              <a:rPr lang="en-GB" dirty="0"/>
              <a:t>a clear GP/Primary Care referral process; </a:t>
            </a:r>
          </a:p>
          <a:p>
            <a:pPr lvl="1"/>
            <a:r>
              <a:rPr lang="en-GB" dirty="0"/>
              <a:t>a local remit and have developed local knowledge of supportive organizations and events </a:t>
            </a:r>
          </a:p>
          <a:p>
            <a:pPr lvl="1"/>
            <a:r>
              <a:rPr lang="en-GB" dirty="0"/>
              <a:t>be a jointly developed intervention which has been sustained over time; </a:t>
            </a:r>
          </a:p>
          <a:p>
            <a:pPr lvl="1"/>
            <a:r>
              <a:rPr lang="en-GB" dirty="0"/>
              <a:t> a method to address beneficiary needs in a holistic way; </a:t>
            </a:r>
          </a:p>
          <a:p>
            <a:pPr lvl="1"/>
            <a:r>
              <a:rPr lang="en-GB" dirty="0"/>
              <a:t>no limits to the amount of time a health facilitator/worker/officer spends with a referred beneficiary</a:t>
            </a:r>
          </a:p>
          <a:p>
            <a:pPr lvl="1"/>
            <a:r>
              <a:rPr lang="en-GB" dirty="0"/>
              <a:t>address beneficiary well-being, but anticipate that mental health needs may also be discovered</a:t>
            </a:r>
          </a:p>
          <a:p>
            <a:endParaRPr lang="en-US" dirty="0"/>
          </a:p>
        </p:txBody>
      </p:sp>
    </p:spTree>
    <p:extLst>
      <p:ext uri="{BB962C8B-B14F-4D97-AF65-F5344CB8AC3E}">
        <p14:creationId xmlns:p14="http://schemas.microsoft.com/office/powerpoint/2010/main" val="2538091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22A93-79D7-0F49-A839-5751EC7B75D9}"/>
              </a:ext>
            </a:extLst>
          </p:cNvPr>
          <p:cNvSpPr>
            <a:spLocks noGrp="1"/>
          </p:cNvSpPr>
          <p:nvPr>
            <p:ph type="title"/>
          </p:nvPr>
        </p:nvSpPr>
        <p:spPr/>
        <p:txBody>
          <a:bodyPr/>
          <a:lstStyle/>
          <a:p>
            <a:r>
              <a:rPr lang="en-US" dirty="0"/>
              <a:t>Social Prescribing Models</a:t>
            </a:r>
          </a:p>
        </p:txBody>
      </p:sp>
      <p:sp>
        <p:nvSpPr>
          <p:cNvPr id="3" name="Content Placeholder 2">
            <a:extLst>
              <a:ext uri="{FF2B5EF4-FFF2-40B4-BE49-F238E27FC236}">
                <a16:creationId xmlns:a16="http://schemas.microsoft.com/office/drawing/2014/main" id="{DAEBB45A-2486-AE45-8916-0899105EFF45}"/>
              </a:ext>
            </a:extLst>
          </p:cNvPr>
          <p:cNvSpPr>
            <a:spLocks noGrp="1"/>
          </p:cNvSpPr>
          <p:nvPr>
            <p:ph idx="1"/>
          </p:nvPr>
        </p:nvSpPr>
        <p:spPr>
          <a:xfrm>
            <a:off x="6462982" y="96394"/>
            <a:ext cx="6281873" cy="2253531"/>
          </a:xfrm>
        </p:spPr>
        <p:txBody>
          <a:bodyPr/>
          <a:lstStyle/>
          <a:p>
            <a:pPr marL="0" indent="0">
              <a:buNone/>
            </a:pPr>
            <a:r>
              <a:rPr lang="en-US" dirty="0"/>
              <a:t>Happy, Healthy and Involved</a:t>
            </a:r>
          </a:p>
        </p:txBody>
      </p:sp>
    </p:spTree>
    <p:extLst>
      <p:ext uri="{BB962C8B-B14F-4D97-AF65-F5344CB8AC3E}">
        <p14:creationId xmlns:p14="http://schemas.microsoft.com/office/powerpoint/2010/main" val="2109889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C397D-8336-5F4A-959B-2A08C035E288}"/>
              </a:ext>
            </a:extLst>
          </p:cNvPr>
          <p:cNvSpPr>
            <a:spLocks noGrp="1"/>
          </p:cNvSpPr>
          <p:nvPr>
            <p:ph type="title"/>
          </p:nvPr>
        </p:nvSpPr>
        <p:spPr/>
        <p:txBody>
          <a:bodyPr/>
          <a:lstStyle/>
          <a:p>
            <a:r>
              <a:rPr lang="en-US" dirty="0"/>
              <a:t>Social Prescribing Models</a:t>
            </a:r>
          </a:p>
        </p:txBody>
      </p:sp>
      <p:sp>
        <p:nvSpPr>
          <p:cNvPr id="5" name="Content Placeholder 4">
            <a:extLst>
              <a:ext uri="{FF2B5EF4-FFF2-40B4-BE49-F238E27FC236}">
                <a16:creationId xmlns:a16="http://schemas.microsoft.com/office/drawing/2014/main" id="{D587BE2D-5F5A-2A46-9DE6-682EFD70B56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5941744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229CF-8781-8B44-8D25-1F33A2E1585F}"/>
              </a:ext>
            </a:extLst>
          </p:cNvPr>
          <p:cNvSpPr>
            <a:spLocks noGrp="1"/>
          </p:cNvSpPr>
          <p:nvPr>
            <p:ph type="title"/>
          </p:nvPr>
        </p:nvSpPr>
        <p:spPr/>
        <p:txBody>
          <a:bodyPr/>
          <a:lstStyle/>
          <a:p>
            <a:r>
              <a:rPr lang="en-US" dirty="0"/>
              <a:t>Social Prescribing Models</a:t>
            </a:r>
          </a:p>
        </p:txBody>
      </p:sp>
      <p:sp>
        <p:nvSpPr>
          <p:cNvPr id="3" name="Content Placeholder 2">
            <a:extLst>
              <a:ext uri="{FF2B5EF4-FFF2-40B4-BE49-F238E27FC236}">
                <a16:creationId xmlns:a16="http://schemas.microsoft.com/office/drawing/2014/main" id="{8C42375B-2F71-B045-9F70-A96AB24793DF}"/>
              </a:ext>
            </a:extLst>
          </p:cNvPr>
          <p:cNvSpPr>
            <a:spLocks noGrp="1"/>
          </p:cNvSpPr>
          <p:nvPr>
            <p:ph idx="1"/>
          </p:nvPr>
        </p:nvSpPr>
        <p:spPr/>
        <p:txBody>
          <a:bodyPr/>
          <a:lstStyle/>
          <a:p>
            <a:r>
              <a:rPr lang="en-US" dirty="0"/>
              <a:t>Healthier Fleetwood</a:t>
            </a:r>
          </a:p>
          <a:p>
            <a:r>
              <a:rPr lang="en-US" dirty="0"/>
              <a:t>https://</a:t>
            </a:r>
            <a:r>
              <a:rPr lang="en-US" dirty="0" err="1"/>
              <a:t>youtu.be</a:t>
            </a:r>
            <a:r>
              <a:rPr lang="en-US" dirty="0"/>
              <a:t>/GtI0K0vFXx4</a:t>
            </a:r>
          </a:p>
        </p:txBody>
      </p:sp>
    </p:spTree>
    <p:extLst>
      <p:ext uri="{BB962C8B-B14F-4D97-AF65-F5344CB8AC3E}">
        <p14:creationId xmlns:p14="http://schemas.microsoft.com/office/powerpoint/2010/main" val="78801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BFC95-FA44-7949-9B49-FBEA4246F9A4}"/>
              </a:ext>
            </a:extLst>
          </p:cNvPr>
          <p:cNvSpPr>
            <a:spLocks noGrp="1"/>
          </p:cNvSpPr>
          <p:nvPr>
            <p:ph type="title"/>
          </p:nvPr>
        </p:nvSpPr>
        <p:spPr/>
        <p:txBody>
          <a:bodyPr>
            <a:normAutofit fontScale="90000"/>
          </a:bodyPr>
          <a:lstStyle/>
          <a:p>
            <a:r>
              <a:rPr lang="en-US" dirty="0"/>
              <a:t>What are the benefits of Social Prescribing</a:t>
            </a:r>
          </a:p>
        </p:txBody>
      </p:sp>
      <p:sp>
        <p:nvSpPr>
          <p:cNvPr id="3" name="Content Placeholder 2">
            <a:extLst>
              <a:ext uri="{FF2B5EF4-FFF2-40B4-BE49-F238E27FC236}">
                <a16:creationId xmlns:a16="http://schemas.microsoft.com/office/drawing/2014/main" id="{52C44A55-21C3-3345-ABE5-1B4C388D828B}"/>
              </a:ext>
            </a:extLst>
          </p:cNvPr>
          <p:cNvSpPr>
            <a:spLocks noGrp="1"/>
          </p:cNvSpPr>
          <p:nvPr>
            <p:ph idx="1"/>
          </p:nvPr>
        </p:nvSpPr>
        <p:spPr>
          <a:xfrm>
            <a:off x="5136032" y="1154878"/>
            <a:ext cx="6281873" cy="5248622"/>
          </a:xfrm>
        </p:spPr>
        <p:txBody>
          <a:bodyPr>
            <a:normAutofit/>
          </a:bodyPr>
          <a:lstStyle/>
          <a:p>
            <a:r>
              <a:rPr lang="en-US" dirty="0"/>
              <a:t>A statistically significant </a:t>
            </a:r>
            <a:r>
              <a:rPr lang="en-US" dirty="0">
                <a:solidFill>
                  <a:srgbClr val="FF0000"/>
                </a:solidFill>
              </a:rPr>
              <a:t>improvement in PHQ9, GAD7</a:t>
            </a:r>
            <a:r>
              <a:rPr lang="en-US" dirty="0"/>
              <a:t>, Friendship scales, ONS wellbeing measures, IPAQ items for moderate exercise</a:t>
            </a:r>
          </a:p>
          <a:p>
            <a:r>
              <a:rPr lang="en-US" dirty="0"/>
              <a:t>60% patients had a </a:t>
            </a:r>
            <a:r>
              <a:rPr lang="en-US" dirty="0">
                <a:solidFill>
                  <a:srgbClr val="FF0000"/>
                </a:solidFill>
              </a:rPr>
              <a:t>reduction in GP attendance rates </a:t>
            </a:r>
            <a:r>
              <a:rPr lang="en-US" baseline="30000" dirty="0"/>
              <a:t>(6)</a:t>
            </a:r>
          </a:p>
          <a:p>
            <a:endParaRPr lang="en-US" baseline="30000" dirty="0"/>
          </a:p>
          <a:p>
            <a:r>
              <a:rPr lang="en-US" dirty="0"/>
              <a:t>A reduction in GP appointments by 20%</a:t>
            </a:r>
          </a:p>
          <a:p>
            <a:r>
              <a:rPr lang="en-US" dirty="0"/>
              <a:t>A </a:t>
            </a:r>
            <a:r>
              <a:rPr lang="en-US" dirty="0">
                <a:solidFill>
                  <a:srgbClr val="FF0000"/>
                </a:solidFill>
              </a:rPr>
              <a:t>reduction in anti-depressant prescriptions </a:t>
            </a:r>
            <a:r>
              <a:rPr lang="en-US" dirty="0"/>
              <a:t>by 50% </a:t>
            </a:r>
            <a:r>
              <a:rPr lang="en-US" baseline="30000" dirty="0"/>
              <a:t>(7)</a:t>
            </a:r>
            <a:r>
              <a:rPr lang="en-US" dirty="0"/>
              <a:t> </a:t>
            </a:r>
          </a:p>
          <a:p>
            <a:endParaRPr lang="en-US" dirty="0"/>
          </a:p>
          <a:p>
            <a:r>
              <a:rPr lang="en-US" dirty="0"/>
              <a:t>A statistically significant impact on </a:t>
            </a:r>
            <a:r>
              <a:rPr lang="en-US" dirty="0">
                <a:solidFill>
                  <a:srgbClr val="FF0000"/>
                </a:solidFill>
              </a:rPr>
              <a:t>weight, HbA1c and quality of life </a:t>
            </a:r>
            <a:r>
              <a:rPr lang="en-US" dirty="0"/>
              <a:t>score in those with type 2 diabetes/pre-diabetes </a:t>
            </a:r>
            <a:r>
              <a:rPr lang="en-US" baseline="30000" dirty="0"/>
              <a:t>(4)</a:t>
            </a:r>
            <a:endParaRPr lang="en-US" dirty="0"/>
          </a:p>
          <a:p>
            <a:endParaRPr lang="en-US" dirty="0"/>
          </a:p>
          <a:p>
            <a:endParaRPr lang="en-US" baseline="30000" dirty="0"/>
          </a:p>
          <a:p>
            <a:endParaRPr lang="en-US" dirty="0"/>
          </a:p>
        </p:txBody>
      </p:sp>
    </p:spTree>
    <p:extLst>
      <p:ext uri="{BB962C8B-B14F-4D97-AF65-F5344CB8AC3E}">
        <p14:creationId xmlns:p14="http://schemas.microsoft.com/office/powerpoint/2010/main" val="2909970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82ECB-27E4-D846-ABDC-E67B28F9BDE0}"/>
              </a:ext>
            </a:extLst>
          </p:cNvPr>
          <p:cNvSpPr>
            <a:spLocks noGrp="1"/>
          </p:cNvSpPr>
          <p:nvPr>
            <p:ph type="title"/>
          </p:nvPr>
        </p:nvSpPr>
        <p:spPr/>
        <p:txBody>
          <a:bodyPr>
            <a:normAutofit fontScale="90000"/>
          </a:bodyPr>
          <a:lstStyle/>
          <a:p>
            <a:r>
              <a:rPr lang="en-US" dirty="0"/>
              <a:t>What are the benefits of Social Prescribing?</a:t>
            </a:r>
          </a:p>
        </p:txBody>
      </p:sp>
      <p:sp>
        <p:nvSpPr>
          <p:cNvPr id="3" name="Content Placeholder 2">
            <a:extLst>
              <a:ext uri="{FF2B5EF4-FFF2-40B4-BE49-F238E27FC236}">
                <a16:creationId xmlns:a16="http://schemas.microsoft.com/office/drawing/2014/main" id="{9EBED44B-E7AB-144B-ABDE-7DC1D80BA0EC}"/>
              </a:ext>
            </a:extLst>
          </p:cNvPr>
          <p:cNvSpPr>
            <a:spLocks noGrp="1"/>
          </p:cNvSpPr>
          <p:nvPr>
            <p:ph idx="1"/>
          </p:nvPr>
        </p:nvSpPr>
        <p:spPr/>
        <p:txBody>
          <a:bodyPr>
            <a:normAutofit/>
          </a:bodyPr>
          <a:lstStyle/>
          <a:p>
            <a:r>
              <a:rPr lang="en-US" dirty="0"/>
              <a:t>14-21% reduction in hospital admissions</a:t>
            </a:r>
          </a:p>
          <a:p>
            <a:r>
              <a:rPr lang="en-US" dirty="0"/>
              <a:t>12-20% reduction in A+E attendances</a:t>
            </a:r>
          </a:p>
          <a:p>
            <a:r>
              <a:rPr lang="en-US" dirty="0"/>
              <a:t>15-21% reduction in outpatient appointments </a:t>
            </a:r>
          </a:p>
          <a:p>
            <a:r>
              <a:rPr lang="en-US" dirty="0"/>
              <a:t>83% had experience positive change – feeling positive, lifestyle, looking after yourself, managing symptoms, work, </a:t>
            </a:r>
            <a:r>
              <a:rPr lang="en-US" dirty="0" err="1"/>
              <a:t>volunterring</a:t>
            </a:r>
            <a:r>
              <a:rPr lang="en-US" dirty="0"/>
              <a:t>, money, where you live, family and friends</a:t>
            </a:r>
          </a:p>
          <a:p>
            <a:r>
              <a:rPr lang="en-US" dirty="0"/>
              <a:t>Estimated cost reductions 50p for every £1 invested </a:t>
            </a:r>
            <a:r>
              <a:rPr lang="en-US" baseline="30000" dirty="0"/>
              <a:t>(8)</a:t>
            </a:r>
            <a:endParaRPr lang="en-US" dirty="0"/>
          </a:p>
          <a:p>
            <a:pPr marL="0" indent="0">
              <a:buNone/>
            </a:pPr>
            <a:endParaRPr lang="en-US" dirty="0"/>
          </a:p>
        </p:txBody>
      </p:sp>
    </p:spTree>
    <p:extLst>
      <p:ext uri="{BB962C8B-B14F-4D97-AF65-F5344CB8AC3E}">
        <p14:creationId xmlns:p14="http://schemas.microsoft.com/office/powerpoint/2010/main" val="3770965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17AA4-B719-AE4C-83D4-5250CEC4DC56}"/>
              </a:ext>
            </a:extLst>
          </p:cNvPr>
          <p:cNvSpPr>
            <a:spLocks noGrp="1"/>
          </p:cNvSpPr>
          <p:nvPr>
            <p:ph type="title"/>
          </p:nvPr>
        </p:nvSpPr>
        <p:spPr/>
        <p:txBody>
          <a:bodyPr>
            <a:normAutofit/>
          </a:bodyPr>
          <a:lstStyle/>
          <a:p>
            <a:r>
              <a:rPr lang="en-US" dirty="0"/>
              <a:t>Some recent consultations I have had…</a:t>
            </a:r>
          </a:p>
        </p:txBody>
      </p:sp>
      <p:sp>
        <p:nvSpPr>
          <p:cNvPr id="3" name="Content Placeholder 2">
            <a:extLst>
              <a:ext uri="{FF2B5EF4-FFF2-40B4-BE49-F238E27FC236}">
                <a16:creationId xmlns:a16="http://schemas.microsoft.com/office/drawing/2014/main" id="{9DDD7BF5-8488-F54F-8BAF-2BAB5C279181}"/>
              </a:ext>
            </a:extLst>
          </p:cNvPr>
          <p:cNvSpPr>
            <a:spLocks noGrp="1"/>
          </p:cNvSpPr>
          <p:nvPr>
            <p:ph idx="1"/>
          </p:nvPr>
        </p:nvSpPr>
        <p:spPr/>
        <p:txBody>
          <a:bodyPr>
            <a:normAutofit fontScale="92500" lnSpcReduction="20000"/>
          </a:bodyPr>
          <a:lstStyle/>
          <a:p>
            <a:r>
              <a:rPr lang="en-US" dirty="0"/>
              <a:t>A single mum of 5 kids in her 30’s, with a history of domestic abuse, alcohol addiction, poor family relationships/support</a:t>
            </a:r>
          </a:p>
          <a:p>
            <a:pPr marL="0" indent="0">
              <a:buNone/>
            </a:pPr>
            <a:endParaRPr lang="en-US" dirty="0"/>
          </a:p>
          <a:p>
            <a:pPr lvl="1"/>
            <a:r>
              <a:rPr lang="en-US" dirty="0"/>
              <a:t>Home-start Oxford – voluntary organization which offers befriending support, practical and emotional advice by trained volunteers in the homes of families who are having difficulties managing parenting</a:t>
            </a:r>
          </a:p>
          <a:p>
            <a:pPr lvl="1"/>
            <a:r>
              <a:rPr lang="en-US" dirty="0"/>
              <a:t>3 hours each week, with the emphasis on friendship, sharing difficulties, anxieties or giving practical support</a:t>
            </a:r>
          </a:p>
          <a:p>
            <a:pPr marL="457200" lvl="1" indent="0">
              <a:buNone/>
            </a:pPr>
            <a:endParaRPr lang="en-US" dirty="0"/>
          </a:p>
          <a:p>
            <a:pPr lvl="1"/>
            <a:r>
              <a:rPr lang="en-US" dirty="0"/>
              <a:t>“</a:t>
            </a:r>
            <a:r>
              <a:rPr lang="en-GB" dirty="0"/>
              <a:t>There are lots of people involved in my life at the moment, all trying to help, but the only one I feel really relaxed with is my Home-Start volunteer. I wish she could come every day!” </a:t>
            </a:r>
          </a:p>
          <a:p>
            <a:pPr lvl="1"/>
            <a:r>
              <a:rPr lang="en-GB" dirty="0"/>
              <a:t>“Her help has been invaluable, and her ability to listen and make me see things from a different angle has been so helpful. She has the most wonderful relationship with my daughter too.” </a:t>
            </a:r>
          </a:p>
          <a:p>
            <a:pPr lvl="2"/>
            <a:endParaRPr lang="en-US" dirty="0"/>
          </a:p>
        </p:txBody>
      </p:sp>
    </p:spTree>
    <p:extLst>
      <p:ext uri="{BB962C8B-B14F-4D97-AF65-F5344CB8AC3E}">
        <p14:creationId xmlns:p14="http://schemas.microsoft.com/office/powerpoint/2010/main" val="9263568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90ACF-6A5C-C64D-A7E2-34EC4C8F39E2}"/>
              </a:ext>
            </a:extLst>
          </p:cNvPr>
          <p:cNvSpPr>
            <a:spLocks noGrp="1"/>
          </p:cNvSpPr>
          <p:nvPr>
            <p:ph type="title"/>
          </p:nvPr>
        </p:nvSpPr>
        <p:spPr/>
        <p:txBody>
          <a:bodyPr>
            <a:normAutofit/>
          </a:bodyPr>
          <a:lstStyle/>
          <a:p>
            <a:r>
              <a:rPr lang="en-US" dirty="0"/>
              <a:t>Some recent consultations I have had…</a:t>
            </a:r>
          </a:p>
        </p:txBody>
      </p:sp>
      <p:sp>
        <p:nvSpPr>
          <p:cNvPr id="3" name="Content Placeholder 2">
            <a:extLst>
              <a:ext uri="{FF2B5EF4-FFF2-40B4-BE49-F238E27FC236}">
                <a16:creationId xmlns:a16="http://schemas.microsoft.com/office/drawing/2014/main" id="{419714D8-2601-354E-AFC7-728C628A7BCA}"/>
              </a:ext>
            </a:extLst>
          </p:cNvPr>
          <p:cNvSpPr>
            <a:spLocks noGrp="1"/>
          </p:cNvSpPr>
          <p:nvPr>
            <p:ph idx="1"/>
          </p:nvPr>
        </p:nvSpPr>
        <p:spPr/>
        <p:txBody>
          <a:bodyPr>
            <a:normAutofit/>
          </a:bodyPr>
          <a:lstStyle/>
          <a:p>
            <a:r>
              <a:rPr lang="en-US" dirty="0"/>
              <a:t>83 year old man with dementia, socially isolated wife who is caring for him, no local support, no affordable means of transport</a:t>
            </a:r>
          </a:p>
          <a:p>
            <a:pPr lvl="1"/>
            <a:endParaRPr lang="en-US" dirty="0"/>
          </a:p>
          <a:p>
            <a:pPr lvl="1"/>
            <a:r>
              <a:rPr lang="en-US" dirty="0"/>
              <a:t>Dementia Active Oxford (Drayton)</a:t>
            </a:r>
          </a:p>
          <a:p>
            <a:pPr lvl="2"/>
            <a:r>
              <a:rPr lang="en-US" dirty="0"/>
              <a:t>Weekly sessions of 4 hours with an option for affordable transport</a:t>
            </a:r>
          </a:p>
          <a:p>
            <a:pPr lvl="2"/>
            <a:r>
              <a:rPr lang="en-US"/>
              <a:t>Activities </a:t>
            </a:r>
            <a:r>
              <a:rPr lang="en-US" dirty="0"/>
              <a:t>such as playing cards, painting, jigsaws, baking, karaoke</a:t>
            </a:r>
          </a:p>
          <a:p>
            <a:pPr lvl="2"/>
            <a:r>
              <a:rPr lang="en-US" dirty="0"/>
              <a:t>Respite for their </a:t>
            </a:r>
            <a:r>
              <a:rPr lang="en-US" dirty="0" err="1"/>
              <a:t>carers</a:t>
            </a:r>
            <a:endParaRPr lang="en-US" dirty="0"/>
          </a:p>
          <a:p>
            <a:pPr marL="914400" lvl="2" indent="0">
              <a:buNone/>
            </a:pPr>
            <a:endParaRPr lang="en-US" dirty="0"/>
          </a:p>
        </p:txBody>
      </p:sp>
    </p:spTree>
    <p:extLst>
      <p:ext uri="{BB962C8B-B14F-4D97-AF65-F5344CB8AC3E}">
        <p14:creationId xmlns:p14="http://schemas.microsoft.com/office/powerpoint/2010/main" val="18913881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14489-E270-4546-A8E0-AD55F75DD45E}"/>
              </a:ext>
            </a:extLst>
          </p:cNvPr>
          <p:cNvSpPr>
            <a:spLocks noGrp="1"/>
          </p:cNvSpPr>
          <p:nvPr>
            <p:ph type="title"/>
          </p:nvPr>
        </p:nvSpPr>
        <p:spPr/>
        <p:txBody>
          <a:bodyPr>
            <a:normAutofit/>
          </a:bodyPr>
          <a:lstStyle/>
          <a:p>
            <a:r>
              <a:rPr lang="en-US" dirty="0"/>
              <a:t>Some recent consultations I have had…</a:t>
            </a:r>
          </a:p>
        </p:txBody>
      </p:sp>
      <p:sp>
        <p:nvSpPr>
          <p:cNvPr id="3" name="Content Placeholder 2">
            <a:extLst>
              <a:ext uri="{FF2B5EF4-FFF2-40B4-BE49-F238E27FC236}">
                <a16:creationId xmlns:a16="http://schemas.microsoft.com/office/drawing/2014/main" id="{5C23A199-215D-F749-9817-156639C6FC79}"/>
              </a:ext>
            </a:extLst>
          </p:cNvPr>
          <p:cNvSpPr>
            <a:spLocks noGrp="1"/>
          </p:cNvSpPr>
          <p:nvPr>
            <p:ph idx="1"/>
          </p:nvPr>
        </p:nvSpPr>
        <p:spPr/>
        <p:txBody>
          <a:bodyPr>
            <a:normAutofit/>
          </a:bodyPr>
          <a:lstStyle/>
          <a:p>
            <a:r>
              <a:rPr lang="en-US" dirty="0"/>
              <a:t>22 year old male with mild autism, social difficulties, isolated, coming for support with benefits applications, has never been employed</a:t>
            </a:r>
          </a:p>
          <a:p>
            <a:pPr lvl="1"/>
            <a:endParaRPr lang="en-US" dirty="0"/>
          </a:p>
          <a:p>
            <a:pPr lvl="1"/>
            <a:r>
              <a:rPr lang="en-GB" dirty="0"/>
              <a:t>SOFEA provide mentoring and training to those marginalised in the job market and young people, coaching and jobs within their warehouse which reduces food waste </a:t>
            </a:r>
          </a:p>
          <a:p>
            <a:pPr lvl="1"/>
            <a:r>
              <a:rPr lang="en-GB" dirty="0"/>
              <a:t>Practical and academic training for those not employed or in education or training</a:t>
            </a:r>
          </a:p>
          <a:p>
            <a:pPr lvl="1"/>
            <a:r>
              <a:rPr lang="en-GB" dirty="0"/>
              <a:t>Therapeutic support for behaviour change and physical fitness</a:t>
            </a:r>
          </a:p>
          <a:p>
            <a:pPr lvl="1"/>
            <a:r>
              <a:rPr lang="en-GB" dirty="0"/>
              <a:t>Transport costs covered</a:t>
            </a:r>
            <a:endParaRPr lang="en-US" dirty="0"/>
          </a:p>
        </p:txBody>
      </p:sp>
    </p:spTree>
    <p:extLst>
      <p:ext uri="{BB962C8B-B14F-4D97-AF65-F5344CB8AC3E}">
        <p14:creationId xmlns:p14="http://schemas.microsoft.com/office/powerpoint/2010/main" val="2584773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C5E94-2EEF-2046-9048-75562B703085}"/>
              </a:ext>
            </a:extLst>
          </p:cNvPr>
          <p:cNvSpPr>
            <a:spLocks noGrp="1"/>
          </p:cNvSpPr>
          <p:nvPr>
            <p:ph type="title"/>
          </p:nvPr>
        </p:nvSpPr>
        <p:spPr/>
        <p:txBody>
          <a:bodyPr/>
          <a:lstStyle/>
          <a:p>
            <a:r>
              <a:rPr lang="en-US" dirty="0"/>
              <a:t>Who said this?</a:t>
            </a:r>
          </a:p>
        </p:txBody>
      </p:sp>
      <p:sp>
        <p:nvSpPr>
          <p:cNvPr id="3" name="Content Placeholder 2">
            <a:extLst>
              <a:ext uri="{FF2B5EF4-FFF2-40B4-BE49-F238E27FC236}">
                <a16:creationId xmlns:a16="http://schemas.microsoft.com/office/drawing/2014/main" id="{50989391-CEE2-0E4C-886C-6D97B738BA34}"/>
              </a:ext>
            </a:extLst>
          </p:cNvPr>
          <p:cNvSpPr>
            <a:spLocks noGrp="1"/>
          </p:cNvSpPr>
          <p:nvPr>
            <p:ph idx="1"/>
          </p:nvPr>
        </p:nvSpPr>
        <p:spPr/>
        <p:txBody>
          <a:bodyPr/>
          <a:lstStyle/>
          <a:p>
            <a:pPr marL="0" indent="0" algn="ctr">
              <a:buNone/>
            </a:pPr>
            <a:r>
              <a:rPr lang="en-GB" dirty="0"/>
              <a:t>“GPs spend a fifth of their time dealing with patients’ social problems such as debt, isolation, housing and employment. Other GPs have no contact at all with social care providers. We need to empower general practice by breaking down the barriers of other sectors; whether social care, community care or mental health providers, so that social prescribing becomes as normal as part of your job as medical prescribing is today” </a:t>
            </a:r>
          </a:p>
          <a:p>
            <a:endParaRPr lang="en-US" dirty="0"/>
          </a:p>
        </p:txBody>
      </p:sp>
    </p:spTree>
    <p:extLst>
      <p:ext uri="{BB962C8B-B14F-4D97-AF65-F5344CB8AC3E}">
        <p14:creationId xmlns:p14="http://schemas.microsoft.com/office/powerpoint/2010/main" val="3251692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7C218-856E-F146-87B5-1AECB95566FE}"/>
              </a:ext>
            </a:extLst>
          </p:cNvPr>
          <p:cNvSpPr>
            <a:spLocks noGrp="1"/>
          </p:cNvSpPr>
          <p:nvPr>
            <p:ph type="title"/>
          </p:nvPr>
        </p:nvSpPr>
        <p:spPr/>
        <p:txBody>
          <a:bodyPr>
            <a:normAutofit/>
          </a:bodyPr>
          <a:lstStyle/>
          <a:p>
            <a:r>
              <a:rPr lang="en-US" dirty="0"/>
              <a:t>Some recent consultations I have had…</a:t>
            </a:r>
          </a:p>
        </p:txBody>
      </p:sp>
      <p:sp>
        <p:nvSpPr>
          <p:cNvPr id="3" name="Content Placeholder 2">
            <a:extLst>
              <a:ext uri="{FF2B5EF4-FFF2-40B4-BE49-F238E27FC236}">
                <a16:creationId xmlns:a16="http://schemas.microsoft.com/office/drawing/2014/main" id="{9FF80319-14B7-7A46-8FD7-0D1D47D0201F}"/>
              </a:ext>
            </a:extLst>
          </p:cNvPr>
          <p:cNvSpPr>
            <a:spLocks noGrp="1"/>
          </p:cNvSpPr>
          <p:nvPr>
            <p:ph idx="1"/>
          </p:nvPr>
        </p:nvSpPr>
        <p:spPr/>
        <p:txBody>
          <a:bodyPr>
            <a:normAutofit/>
          </a:bodyPr>
          <a:lstStyle/>
          <a:p>
            <a:r>
              <a:rPr lang="en-US" dirty="0"/>
              <a:t>An 75 year old recently bereaved widow with anxiety and physical complaints</a:t>
            </a:r>
          </a:p>
          <a:p>
            <a:endParaRPr lang="en-US" dirty="0"/>
          </a:p>
          <a:p>
            <a:pPr lvl="1"/>
            <a:r>
              <a:rPr lang="en-US" dirty="0"/>
              <a:t>“Reclaiming Me” A free weekly course (6 weeks)</a:t>
            </a:r>
          </a:p>
          <a:p>
            <a:pPr lvl="2"/>
            <a:r>
              <a:rPr lang="en-US" dirty="0"/>
              <a:t>Abingdon and </a:t>
            </a:r>
            <a:r>
              <a:rPr lang="en-US" dirty="0" err="1"/>
              <a:t>Witney</a:t>
            </a:r>
            <a:r>
              <a:rPr lang="en-US" dirty="0"/>
              <a:t> College</a:t>
            </a:r>
          </a:p>
          <a:p>
            <a:pPr lvl="2"/>
            <a:r>
              <a:rPr lang="en-GB" dirty="0"/>
              <a:t>explore ways of managing feelings of guilt and loss and consider what you might want to do next and begin to appreciate your skills and attributes</a:t>
            </a:r>
          </a:p>
          <a:p>
            <a:pPr lvl="2"/>
            <a:r>
              <a:rPr lang="en-GB" dirty="0"/>
              <a:t>“her GP had never seen such a positive change in a patient in such a short time frame”</a:t>
            </a:r>
          </a:p>
          <a:p>
            <a:pPr lvl="2"/>
            <a:endParaRPr lang="en-GB" dirty="0"/>
          </a:p>
          <a:p>
            <a:pPr lvl="1"/>
            <a:r>
              <a:rPr lang="en-GB" dirty="0"/>
              <a:t>Could she consider volunteering for one of the other projects?</a:t>
            </a:r>
          </a:p>
          <a:p>
            <a:pPr lvl="1"/>
            <a:endParaRPr lang="en-GB" dirty="0"/>
          </a:p>
        </p:txBody>
      </p:sp>
    </p:spTree>
    <p:extLst>
      <p:ext uri="{BB962C8B-B14F-4D97-AF65-F5344CB8AC3E}">
        <p14:creationId xmlns:p14="http://schemas.microsoft.com/office/powerpoint/2010/main" val="12891391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795AA-8C64-FC47-B732-860B5CD136C8}"/>
              </a:ext>
            </a:extLst>
          </p:cNvPr>
          <p:cNvSpPr>
            <a:spLocks noGrp="1"/>
          </p:cNvSpPr>
          <p:nvPr>
            <p:ph type="title"/>
          </p:nvPr>
        </p:nvSpPr>
        <p:spPr/>
        <p:txBody>
          <a:bodyPr>
            <a:normAutofit/>
          </a:bodyPr>
          <a:lstStyle/>
          <a:p>
            <a:r>
              <a:rPr lang="en-US" dirty="0"/>
              <a:t>Some recent consultations I have had…</a:t>
            </a:r>
          </a:p>
        </p:txBody>
      </p:sp>
      <p:sp>
        <p:nvSpPr>
          <p:cNvPr id="3" name="Content Placeholder 2">
            <a:extLst>
              <a:ext uri="{FF2B5EF4-FFF2-40B4-BE49-F238E27FC236}">
                <a16:creationId xmlns:a16="http://schemas.microsoft.com/office/drawing/2014/main" id="{0C14C921-F4F1-C744-92C8-A8E23A47AA31}"/>
              </a:ext>
            </a:extLst>
          </p:cNvPr>
          <p:cNvSpPr>
            <a:spLocks noGrp="1"/>
          </p:cNvSpPr>
          <p:nvPr>
            <p:ph idx="1"/>
          </p:nvPr>
        </p:nvSpPr>
        <p:spPr/>
        <p:txBody>
          <a:bodyPr>
            <a:normAutofit lnSpcReduction="10000"/>
          </a:bodyPr>
          <a:lstStyle/>
          <a:p>
            <a:r>
              <a:rPr lang="en-US" dirty="0"/>
              <a:t>15 year old girl, stressed by exams becoming anxious, turning to self-harm, parents unsure how best to support her</a:t>
            </a:r>
          </a:p>
          <a:p>
            <a:pPr lvl="1"/>
            <a:endParaRPr lang="en-US" dirty="0"/>
          </a:p>
          <a:p>
            <a:pPr lvl="1"/>
            <a:r>
              <a:rPr lang="en-US" dirty="0"/>
              <a:t>“Stand By Me” </a:t>
            </a:r>
          </a:p>
          <a:p>
            <a:pPr lvl="1"/>
            <a:r>
              <a:rPr lang="en-US" dirty="0"/>
              <a:t>A free 10 week course at the Abingdon Carousel to support parents in supporting their children throughout secondary school</a:t>
            </a:r>
          </a:p>
          <a:p>
            <a:pPr lvl="1"/>
            <a:endParaRPr lang="en-US" dirty="0"/>
          </a:p>
          <a:p>
            <a:pPr lvl="1"/>
            <a:r>
              <a:rPr lang="en-US" dirty="0"/>
              <a:t>The Abingdon Bridge – counseling, workshops, 1-1, social media awareness</a:t>
            </a:r>
          </a:p>
          <a:p>
            <a:pPr lvl="1"/>
            <a:r>
              <a:rPr lang="en-GB" dirty="0"/>
              <a:t>“I lost all self-confidence and stopped going out of the house. I started to hate myself and then began to self-harm. My GP told me about The Abingdon Bridge. That was last year. I am now in a much better place thanks to TAB”</a:t>
            </a:r>
            <a:endParaRPr lang="en-US" dirty="0"/>
          </a:p>
          <a:p>
            <a:endParaRPr lang="en-US" dirty="0"/>
          </a:p>
        </p:txBody>
      </p:sp>
    </p:spTree>
    <p:extLst>
      <p:ext uri="{BB962C8B-B14F-4D97-AF65-F5344CB8AC3E}">
        <p14:creationId xmlns:p14="http://schemas.microsoft.com/office/powerpoint/2010/main" val="39096652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83553-CED7-2043-9CE3-CFB898F59B0F}"/>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4B5A2C37-92E9-7F4E-A828-B35E13BAE60D}"/>
              </a:ext>
            </a:extLst>
          </p:cNvPr>
          <p:cNvSpPr>
            <a:spLocks noGrp="1"/>
          </p:cNvSpPr>
          <p:nvPr>
            <p:ph idx="1"/>
          </p:nvPr>
        </p:nvSpPr>
        <p:spPr>
          <a:xfrm>
            <a:off x="4398836" y="140676"/>
            <a:ext cx="7793164" cy="6488723"/>
          </a:xfrm>
        </p:spPr>
        <p:txBody>
          <a:bodyPr>
            <a:normAutofit fontScale="70000" lnSpcReduction="20000"/>
          </a:bodyPr>
          <a:lstStyle/>
          <a:p>
            <a:pPr marL="514350" indent="-514350">
              <a:buFont typeface="+mj-lt"/>
              <a:buAutoNum type="arabicPeriod"/>
            </a:pPr>
            <a:r>
              <a:rPr lang="en-US" dirty="0"/>
              <a:t>Abingdon, Community profile of Health and Wellbeing evidence October 2017 </a:t>
            </a:r>
            <a:r>
              <a:rPr lang="en-GB" dirty="0"/>
              <a:t>http://</a:t>
            </a:r>
            <a:r>
              <a:rPr lang="en-GB" dirty="0" err="1"/>
              <a:t>insight.oxfordshire.gov.uk</a:t>
            </a:r>
            <a:r>
              <a:rPr lang="en-GB" dirty="0"/>
              <a:t>/</a:t>
            </a:r>
            <a:r>
              <a:rPr lang="en-GB" dirty="0" err="1"/>
              <a:t>cms</a:t>
            </a:r>
            <a:r>
              <a:rPr lang="en-GB" dirty="0"/>
              <a:t>/joint- strategic-needs-assessment and </a:t>
            </a:r>
            <a:r>
              <a:rPr lang="en-GB" dirty="0">
                <a:hlinkClick r:id="rId2"/>
              </a:rPr>
              <a:t>https://insight.oxfordshire.gov.uk/cms/system/files/documents/Chaper%205%20-%20Morbidity%20and%20Mortality.pdf</a:t>
            </a:r>
            <a:r>
              <a:rPr lang="en-GB" dirty="0"/>
              <a:t>https://</a:t>
            </a:r>
            <a:r>
              <a:rPr lang="en-GB" dirty="0" err="1"/>
              <a:t>www.google.com</a:t>
            </a:r>
            <a:r>
              <a:rPr lang="en-GB" dirty="0"/>
              <a:t>/</a:t>
            </a:r>
            <a:r>
              <a:rPr lang="en-GB" dirty="0" err="1"/>
              <a:t>url?sa</a:t>
            </a:r>
            <a:r>
              <a:rPr lang="en-GB" dirty="0"/>
              <a:t>=</a:t>
            </a:r>
            <a:r>
              <a:rPr lang="en-GB" dirty="0" err="1"/>
              <a:t>t&amp;rct</a:t>
            </a:r>
            <a:r>
              <a:rPr lang="en-GB" dirty="0"/>
              <a:t>=</a:t>
            </a:r>
            <a:r>
              <a:rPr lang="en-GB" dirty="0" err="1"/>
              <a:t>j&amp;q</a:t>
            </a:r>
            <a:r>
              <a:rPr lang="en-GB" dirty="0"/>
              <a:t>=&amp;</a:t>
            </a:r>
            <a:r>
              <a:rPr lang="en-GB" dirty="0" err="1"/>
              <a:t>esrc</a:t>
            </a:r>
            <a:r>
              <a:rPr lang="en-GB" dirty="0"/>
              <a:t>=</a:t>
            </a:r>
            <a:r>
              <a:rPr lang="en-GB" dirty="0" err="1"/>
              <a:t>s&amp;source</a:t>
            </a:r>
            <a:r>
              <a:rPr lang="en-GB" dirty="0"/>
              <a:t>=</a:t>
            </a:r>
            <a:r>
              <a:rPr lang="en-GB" dirty="0" err="1"/>
              <a:t>web&amp;cd</a:t>
            </a:r>
            <a:r>
              <a:rPr lang="en-GB" dirty="0"/>
              <a:t>=3&amp;ved=2ahUKEwi2-sm75NjkAhXRUMAKHc2GAfAQFjACegQIAhAC&amp;url=http%3A%2F%2Fwww.oxford.gov.uk%2Fdistrictdata%2Fdownload%2Fdownloads%2Fid%2F857%2Fparish-clifton-hampden-sox.pdf&amp;usg=AOvVaw0O5-RZRhMq-dMDZKz1ayZz</a:t>
            </a:r>
          </a:p>
          <a:p>
            <a:pPr marL="514350" indent="-514350">
              <a:buFont typeface="+mj-lt"/>
              <a:buAutoNum type="arabicPeriod"/>
            </a:pPr>
            <a:endParaRPr lang="en-US" dirty="0"/>
          </a:p>
          <a:p>
            <a:pPr marL="514350" indent="-514350">
              <a:buFont typeface="+mj-lt"/>
              <a:buAutoNum type="arabicPeriod"/>
            </a:pPr>
            <a:r>
              <a:rPr lang="en-US" dirty="0"/>
              <a:t>Understanding Pressures in General Practice, Authors B. Baird et al, May 2016, The King’s Fund</a:t>
            </a:r>
          </a:p>
          <a:p>
            <a:pPr marL="514350" indent="-514350">
              <a:buFont typeface="+mj-lt"/>
              <a:buAutoNum type="arabicPeriod"/>
            </a:pPr>
            <a:r>
              <a:rPr lang="en-GB" dirty="0">
                <a:hlinkClick r:id="rId3"/>
              </a:rPr>
              <a:t>https://www.rcgp.org.uk/campaign-home/updates/2013/june/85-percent-of-family-doctors-say-general-practice-in-crisis.aspx</a:t>
            </a:r>
            <a:endParaRPr lang="en-GB" dirty="0"/>
          </a:p>
          <a:p>
            <a:pPr marL="514350" indent="-514350">
              <a:buFont typeface="+mj-lt"/>
              <a:buAutoNum type="arabicPeriod"/>
            </a:pPr>
            <a:r>
              <a:rPr lang="en-GB" dirty="0"/>
              <a:t>Social Prescribing in General Practice, King’s Fund Conference, Tuesday 24</a:t>
            </a:r>
            <a:r>
              <a:rPr lang="en-GB" baseline="30000" dirty="0"/>
              <a:t>th</a:t>
            </a:r>
            <a:r>
              <a:rPr lang="en-GB" dirty="0"/>
              <a:t> November 2015, </a:t>
            </a:r>
            <a:r>
              <a:rPr lang="en-GB" dirty="0" err="1"/>
              <a:t>Dr.</a:t>
            </a:r>
            <a:r>
              <a:rPr lang="en-GB" dirty="0"/>
              <a:t> Michael Dixon, College of Chair of Council Medicine, Chair NHS Alliance </a:t>
            </a:r>
          </a:p>
          <a:p>
            <a:pPr marL="514350" indent="-514350">
              <a:buFont typeface="+mj-lt"/>
              <a:buAutoNum type="arabicPeriod"/>
            </a:pPr>
            <a:r>
              <a:rPr lang="en-GB" dirty="0"/>
              <a:t>Social problems, primary care and pathways to help and support: addressing health inequalities at the individual level. Part I: the GP perspective, J </a:t>
            </a:r>
            <a:r>
              <a:rPr lang="en-GB" dirty="0" err="1"/>
              <a:t>Popay</a:t>
            </a:r>
            <a:r>
              <a:rPr lang="en-GB" dirty="0"/>
              <a:t> et al, J Epidemiol Community Health 2007 Nov; 61(11):966-971</a:t>
            </a:r>
          </a:p>
          <a:p>
            <a:pPr marL="514350" indent="-514350">
              <a:buFont typeface="+mj-lt"/>
              <a:buAutoNum type="arabicPeriod"/>
            </a:pPr>
            <a:r>
              <a:rPr lang="en-US" dirty="0"/>
              <a:t>Developing a social prescribing approach for Bristol R. Kimberlee, </a:t>
            </a:r>
            <a:r>
              <a:rPr lang="en-US" dirty="0">
                <a:hlinkClick r:id="rId4"/>
              </a:rPr>
              <a:t>https://www.bristol.gov.uk/committee/2013/ot/ot049/1128_7.pdf</a:t>
            </a:r>
            <a:r>
              <a:rPr lang="en-US" dirty="0"/>
              <a:t> October 2013</a:t>
            </a:r>
          </a:p>
          <a:p>
            <a:pPr marL="514350" indent="-514350">
              <a:buFont typeface="+mj-lt"/>
              <a:buAutoNum type="arabicPeriod"/>
            </a:pPr>
            <a:r>
              <a:rPr lang="en-US" dirty="0"/>
              <a:t>https://</a:t>
            </a:r>
            <a:r>
              <a:rPr lang="en-US" dirty="0" err="1"/>
              <a:t>whitestonesurgery.org</a:t>
            </a:r>
            <a:r>
              <a:rPr lang="en-US" dirty="0"/>
              <a:t>/news/whitestone-surgery-leading-the-way-in-social-prescribing-in-the-uk</a:t>
            </a:r>
          </a:p>
          <a:p>
            <a:pPr marL="514350" indent="-514350">
              <a:buFont typeface="+mj-lt"/>
              <a:buAutoNum type="arabicPeriod"/>
            </a:pPr>
            <a:r>
              <a:rPr lang="en-US" dirty="0"/>
              <a:t>Evaluation of the </a:t>
            </a:r>
            <a:r>
              <a:rPr lang="en-US" dirty="0" err="1"/>
              <a:t>Rotherham</a:t>
            </a:r>
            <a:r>
              <a:rPr lang="en-US" dirty="0"/>
              <a:t> Social Prescribing Pilot, Chris </a:t>
            </a:r>
            <a:r>
              <a:rPr lang="en-US" dirty="0" err="1"/>
              <a:t>Dayson</a:t>
            </a:r>
            <a:r>
              <a:rPr lang="en-US" dirty="0"/>
              <a:t> 2013-2017 https://www4.shu.ac.uk/research/</a:t>
            </a:r>
            <a:r>
              <a:rPr lang="en-US" dirty="0" err="1"/>
              <a:t>cresr</a:t>
            </a:r>
            <a:r>
              <a:rPr lang="en-US" dirty="0"/>
              <a:t>/</a:t>
            </a:r>
            <a:r>
              <a:rPr lang="en-US" dirty="0" err="1"/>
              <a:t>ourexpertise</a:t>
            </a:r>
            <a:r>
              <a:rPr lang="en-US" dirty="0"/>
              <a:t>/evaluation-</a:t>
            </a:r>
            <a:r>
              <a:rPr lang="en-US" dirty="0" err="1"/>
              <a:t>rotherham</a:t>
            </a:r>
            <a:r>
              <a:rPr lang="en-US" dirty="0"/>
              <a:t>-social-prescribing-pilot</a:t>
            </a:r>
          </a:p>
        </p:txBody>
      </p:sp>
    </p:spTree>
    <p:extLst>
      <p:ext uri="{BB962C8B-B14F-4D97-AF65-F5344CB8AC3E}">
        <p14:creationId xmlns:p14="http://schemas.microsoft.com/office/powerpoint/2010/main" val="3420433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B2990-19BA-774E-A7F1-9DE919E55C25}"/>
              </a:ext>
            </a:extLst>
          </p:cNvPr>
          <p:cNvSpPr>
            <a:spLocks noGrp="1"/>
          </p:cNvSpPr>
          <p:nvPr>
            <p:ph type="title"/>
          </p:nvPr>
        </p:nvSpPr>
        <p:spPr/>
        <p:txBody>
          <a:bodyPr/>
          <a:lstStyle/>
          <a:p>
            <a:pPr algn="r"/>
            <a:r>
              <a:rPr lang="en-US" dirty="0"/>
              <a:t>2015</a:t>
            </a:r>
          </a:p>
        </p:txBody>
      </p:sp>
      <p:sp>
        <p:nvSpPr>
          <p:cNvPr id="3" name="Content Placeholder 2">
            <a:extLst>
              <a:ext uri="{FF2B5EF4-FFF2-40B4-BE49-F238E27FC236}">
                <a16:creationId xmlns:a16="http://schemas.microsoft.com/office/drawing/2014/main" id="{8A5459B3-5FBE-5E45-BA3B-6187ACEDDAF7}"/>
              </a:ext>
            </a:extLst>
          </p:cNvPr>
          <p:cNvSpPr>
            <a:spLocks noGrp="1"/>
          </p:cNvSpPr>
          <p:nvPr>
            <p:ph idx="1"/>
          </p:nvPr>
        </p:nvSpPr>
        <p:spPr/>
        <p:txBody>
          <a:bodyPr/>
          <a:lstStyle/>
          <a:p>
            <a:pPr marL="0" indent="0" algn="ctr">
              <a:buNone/>
            </a:pPr>
            <a:r>
              <a:rPr lang="en-GB" dirty="0"/>
              <a:t>“GPs spend a fifth of their time dealing with patients’ social problems such as debt, isolation, housing and employment. Other GPs have no contact at all with social care providers. We need to empower general practice by breaking down the barriers of other sectors, whether social care, community care or mental health providers, so that social prescribing becomes as normal as part of your job as medical prescribing is today”</a:t>
            </a:r>
          </a:p>
          <a:p>
            <a:pPr algn="ctr"/>
            <a:endParaRPr lang="en-US" dirty="0"/>
          </a:p>
        </p:txBody>
      </p:sp>
    </p:spTree>
    <p:extLst>
      <p:ext uri="{BB962C8B-B14F-4D97-AF65-F5344CB8AC3E}">
        <p14:creationId xmlns:p14="http://schemas.microsoft.com/office/powerpoint/2010/main" val="1310369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4F655-06CE-4B42-BC4D-0ED9149ED90D}"/>
              </a:ext>
            </a:extLst>
          </p:cNvPr>
          <p:cNvSpPr>
            <a:spLocks noGrp="1"/>
          </p:cNvSpPr>
          <p:nvPr>
            <p:ph type="title"/>
          </p:nvPr>
        </p:nvSpPr>
        <p:spPr/>
        <p:txBody>
          <a:bodyPr>
            <a:normAutofit/>
          </a:bodyPr>
          <a:lstStyle/>
          <a:p>
            <a:r>
              <a:rPr lang="en-US" dirty="0"/>
              <a:t>Some recent consultations I have had…</a:t>
            </a:r>
          </a:p>
        </p:txBody>
      </p:sp>
      <p:sp>
        <p:nvSpPr>
          <p:cNvPr id="3" name="Content Placeholder 2">
            <a:extLst>
              <a:ext uri="{FF2B5EF4-FFF2-40B4-BE49-F238E27FC236}">
                <a16:creationId xmlns:a16="http://schemas.microsoft.com/office/drawing/2014/main" id="{B035DE72-FEED-C447-BDA3-600F75D25323}"/>
              </a:ext>
            </a:extLst>
          </p:cNvPr>
          <p:cNvSpPr>
            <a:spLocks noGrp="1"/>
          </p:cNvSpPr>
          <p:nvPr>
            <p:ph idx="1"/>
          </p:nvPr>
        </p:nvSpPr>
        <p:spPr>
          <a:xfrm>
            <a:off x="4756887" y="757454"/>
            <a:ext cx="7205122" cy="5641383"/>
          </a:xfrm>
        </p:spPr>
        <p:txBody>
          <a:bodyPr>
            <a:normAutofit/>
          </a:bodyPr>
          <a:lstStyle/>
          <a:p>
            <a:r>
              <a:rPr lang="en-US" dirty="0"/>
              <a:t>A single mum of 5 kids in her 30’s, with a history of domestic abuse, alcohol addiction, poor family relationships/support</a:t>
            </a:r>
          </a:p>
          <a:p>
            <a:r>
              <a:rPr lang="en-US" dirty="0"/>
              <a:t>83 year old man with dementia, socially isolated wife who is caring for him, no local support, no affordable means of transport</a:t>
            </a:r>
          </a:p>
          <a:p>
            <a:r>
              <a:rPr lang="en-US" dirty="0"/>
              <a:t>22 year old male with autism, social difficulties, isolated, coming for support with benefits applications, has never been employed</a:t>
            </a:r>
          </a:p>
          <a:p>
            <a:r>
              <a:rPr lang="en-US" dirty="0"/>
              <a:t>An 85 year old recently bereaved widow with anxiety and physical complaints</a:t>
            </a:r>
          </a:p>
          <a:p>
            <a:r>
              <a:rPr lang="en-US" dirty="0"/>
              <a:t>15 year old girl, stressed by exams becoming anxious, turning to self-harm, parents unsure how best to support her</a:t>
            </a:r>
          </a:p>
          <a:p>
            <a:endParaRPr lang="en-US" dirty="0"/>
          </a:p>
          <a:p>
            <a:endParaRPr lang="en-US" dirty="0"/>
          </a:p>
        </p:txBody>
      </p:sp>
    </p:spTree>
    <p:extLst>
      <p:ext uri="{BB962C8B-B14F-4D97-AF65-F5344CB8AC3E}">
        <p14:creationId xmlns:p14="http://schemas.microsoft.com/office/powerpoint/2010/main" val="1713079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897A7-B6AF-154C-A0E3-CF9E897B8B28}"/>
              </a:ext>
            </a:extLst>
          </p:cNvPr>
          <p:cNvSpPr>
            <a:spLocks noGrp="1"/>
          </p:cNvSpPr>
          <p:nvPr>
            <p:ph type="title"/>
          </p:nvPr>
        </p:nvSpPr>
        <p:spPr/>
        <p:txBody>
          <a:bodyPr/>
          <a:lstStyle/>
          <a:p>
            <a:r>
              <a:rPr lang="en-US" dirty="0"/>
              <a:t>Survey of local GPs in Abingdon</a:t>
            </a:r>
          </a:p>
        </p:txBody>
      </p:sp>
      <p:sp>
        <p:nvSpPr>
          <p:cNvPr id="3" name="Content Placeholder 2">
            <a:extLst>
              <a:ext uri="{FF2B5EF4-FFF2-40B4-BE49-F238E27FC236}">
                <a16:creationId xmlns:a16="http://schemas.microsoft.com/office/drawing/2014/main" id="{05654D6D-AB6F-9240-BBA8-A9150BE26435}"/>
              </a:ext>
            </a:extLst>
          </p:cNvPr>
          <p:cNvSpPr>
            <a:spLocks noGrp="1"/>
          </p:cNvSpPr>
          <p:nvPr>
            <p:ph idx="1"/>
          </p:nvPr>
        </p:nvSpPr>
        <p:spPr/>
        <p:txBody>
          <a:bodyPr>
            <a:normAutofit/>
          </a:bodyPr>
          <a:lstStyle/>
          <a:p>
            <a:r>
              <a:rPr lang="en-US" dirty="0"/>
              <a:t>What social problems do you commonly see present in primary care?</a:t>
            </a:r>
          </a:p>
          <a:p>
            <a:pPr lvl="1"/>
            <a:endParaRPr lang="en-US" dirty="0"/>
          </a:p>
          <a:p>
            <a:pPr lvl="1"/>
            <a:r>
              <a:rPr lang="en-US" dirty="0"/>
              <a:t>Low income/debt/poverty/inadequate housing</a:t>
            </a:r>
          </a:p>
          <a:p>
            <a:pPr lvl="1"/>
            <a:r>
              <a:rPr lang="en-US" dirty="0"/>
              <a:t>Drugs/alcohol</a:t>
            </a:r>
          </a:p>
          <a:p>
            <a:pPr lvl="1"/>
            <a:r>
              <a:rPr lang="en-US" dirty="0"/>
              <a:t>Loneliness, emotional deprivation, family issues, lack of social support</a:t>
            </a:r>
          </a:p>
          <a:p>
            <a:pPr lvl="1"/>
            <a:r>
              <a:rPr lang="en-US" dirty="0"/>
              <a:t>Work related stress, school related pressure from parents/schools</a:t>
            </a:r>
          </a:p>
          <a:p>
            <a:pPr lvl="1"/>
            <a:r>
              <a:rPr lang="en-US" dirty="0"/>
              <a:t>Dementia/social care needs of elderly</a:t>
            </a:r>
          </a:p>
          <a:p>
            <a:pPr lvl="1"/>
            <a:r>
              <a:rPr lang="en-US" dirty="0"/>
              <a:t>Poor understanding and ability to help themselves re. healthy living and obesity</a:t>
            </a:r>
          </a:p>
        </p:txBody>
      </p:sp>
    </p:spTree>
    <p:extLst>
      <p:ext uri="{BB962C8B-B14F-4D97-AF65-F5344CB8AC3E}">
        <p14:creationId xmlns:p14="http://schemas.microsoft.com/office/powerpoint/2010/main" val="264375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5EA2C-3845-9E4D-994C-0A95C85A2F63}"/>
              </a:ext>
            </a:extLst>
          </p:cNvPr>
          <p:cNvSpPr>
            <a:spLocks noGrp="1"/>
          </p:cNvSpPr>
          <p:nvPr>
            <p:ph type="title"/>
          </p:nvPr>
        </p:nvSpPr>
        <p:spPr/>
        <p:txBody>
          <a:bodyPr/>
          <a:lstStyle/>
          <a:p>
            <a:r>
              <a:rPr lang="en-US" dirty="0"/>
              <a:t>Local Health Statistics</a:t>
            </a:r>
            <a:r>
              <a:rPr lang="en-US" baseline="30000" dirty="0"/>
              <a:t>(1)</a:t>
            </a:r>
            <a:endParaRPr lang="en-US" dirty="0"/>
          </a:p>
        </p:txBody>
      </p:sp>
      <p:sp>
        <p:nvSpPr>
          <p:cNvPr id="3" name="Content Placeholder 2">
            <a:extLst>
              <a:ext uri="{FF2B5EF4-FFF2-40B4-BE49-F238E27FC236}">
                <a16:creationId xmlns:a16="http://schemas.microsoft.com/office/drawing/2014/main" id="{739D4998-3562-A149-9F4E-370BBE2A5A2E}"/>
              </a:ext>
            </a:extLst>
          </p:cNvPr>
          <p:cNvSpPr>
            <a:spLocks noGrp="1"/>
          </p:cNvSpPr>
          <p:nvPr>
            <p:ph idx="1"/>
          </p:nvPr>
        </p:nvSpPr>
        <p:spPr>
          <a:xfrm>
            <a:off x="5098991" y="419415"/>
            <a:ext cx="6671476" cy="6317461"/>
          </a:xfrm>
        </p:spPr>
        <p:txBody>
          <a:bodyPr>
            <a:normAutofit fontScale="92500" lnSpcReduction="20000"/>
          </a:bodyPr>
          <a:lstStyle/>
          <a:p>
            <a:r>
              <a:rPr lang="en-GB" dirty="0"/>
              <a:t>Abingdon has one area (within Abingdon Caldecott ward) that is ranked within the 20% most deprived areas nationally. This area also ranks within the 10% most deprived on </a:t>
            </a:r>
            <a:r>
              <a:rPr lang="en-GB" dirty="0">
                <a:solidFill>
                  <a:srgbClr val="FF0000"/>
                </a:solidFill>
              </a:rPr>
              <a:t>Education, Skills and Training</a:t>
            </a:r>
            <a:r>
              <a:rPr lang="en-GB" dirty="0"/>
              <a:t> and within the 20% most deprived on </a:t>
            </a:r>
            <a:r>
              <a:rPr lang="en-GB" dirty="0">
                <a:solidFill>
                  <a:srgbClr val="FF0000"/>
                </a:solidFill>
              </a:rPr>
              <a:t>Income and on Employment. </a:t>
            </a:r>
          </a:p>
          <a:p>
            <a:pPr marL="0" indent="0">
              <a:buNone/>
            </a:pPr>
            <a:endParaRPr lang="en-GB" dirty="0">
              <a:solidFill>
                <a:srgbClr val="FF0000"/>
              </a:solidFill>
            </a:endParaRPr>
          </a:p>
          <a:p>
            <a:r>
              <a:rPr lang="en-GB" dirty="0"/>
              <a:t>There was a total of 680 children aged under 16 in </a:t>
            </a:r>
            <a:r>
              <a:rPr lang="en-GB" dirty="0">
                <a:solidFill>
                  <a:srgbClr val="FF0000"/>
                </a:solidFill>
              </a:rPr>
              <a:t>low income families</a:t>
            </a:r>
            <a:r>
              <a:rPr lang="en-GB" dirty="0"/>
              <a:t> in Abingdon in 2014. The rate of children in low income families varied from 2.6% in Abingdon Dunmore to 24% in Abingdon Caldecott</a:t>
            </a:r>
          </a:p>
          <a:p>
            <a:endParaRPr lang="en-GB" dirty="0"/>
          </a:p>
          <a:p>
            <a:r>
              <a:rPr lang="en-GB" dirty="0"/>
              <a:t>GP practice data shows the prevalence of </a:t>
            </a:r>
            <a:r>
              <a:rPr lang="en-GB" dirty="0">
                <a:solidFill>
                  <a:srgbClr val="FF0000"/>
                </a:solidFill>
              </a:rPr>
              <a:t>depression</a:t>
            </a:r>
            <a:r>
              <a:rPr lang="en-GB" dirty="0"/>
              <a:t> recorded by each of the four GP practices in Abingdon was well above the OCCG and England averages. </a:t>
            </a:r>
          </a:p>
          <a:p>
            <a:endParaRPr lang="en-GB" dirty="0"/>
          </a:p>
          <a:p>
            <a:r>
              <a:rPr lang="en-GB" dirty="0" err="1"/>
              <a:t>Berinsfield</a:t>
            </a:r>
            <a:r>
              <a:rPr lang="en-GB" dirty="0"/>
              <a:t> Health Centre had the highest percentage of patients with </a:t>
            </a:r>
            <a:r>
              <a:rPr lang="en-GB" dirty="0">
                <a:solidFill>
                  <a:srgbClr val="FF0000"/>
                </a:solidFill>
              </a:rPr>
              <a:t>dementia</a:t>
            </a:r>
            <a:r>
              <a:rPr lang="en-GB" dirty="0"/>
              <a:t> in Oxfordshire in 2016</a:t>
            </a:r>
          </a:p>
          <a:p>
            <a:endParaRPr lang="en-GB" dirty="0"/>
          </a:p>
          <a:p>
            <a:r>
              <a:rPr lang="en-GB" dirty="0"/>
              <a:t>In Clifton Hampden, 22% of people have </a:t>
            </a:r>
            <a:r>
              <a:rPr lang="en-GB" dirty="0">
                <a:solidFill>
                  <a:srgbClr val="FF0000"/>
                </a:solidFill>
              </a:rPr>
              <a:t>a limiting long-term illness </a:t>
            </a:r>
            <a:r>
              <a:rPr lang="en-GB" dirty="0"/>
              <a:t>compared with 18% across England.</a:t>
            </a:r>
          </a:p>
          <a:p>
            <a:endParaRPr lang="en-US" dirty="0"/>
          </a:p>
        </p:txBody>
      </p:sp>
    </p:spTree>
    <p:extLst>
      <p:ext uri="{BB962C8B-B14F-4D97-AF65-F5344CB8AC3E}">
        <p14:creationId xmlns:p14="http://schemas.microsoft.com/office/powerpoint/2010/main" val="1390332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CD6C2-B671-C94E-9A1A-AB1CCE5CCA50}"/>
              </a:ext>
            </a:extLst>
          </p:cNvPr>
          <p:cNvSpPr>
            <a:spLocks noGrp="1"/>
          </p:cNvSpPr>
          <p:nvPr>
            <p:ph type="title"/>
          </p:nvPr>
        </p:nvSpPr>
        <p:spPr/>
        <p:txBody>
          <a:bodyPr/>
          <a:lstStyle/>
          <a:p>
            <a:r>
              <a:rPr lang="en-US" dirty="0"/>
              <a:t>Survey of local GPs in Abingdon</a:t>
            </a:r>
          </a:p>
        </p:txBody>
      </p:sp>
      <p:sp>
        <p:nvSpPr>
          <p:cNvPr id="3" name="Content Placeholder 2">
            <a:extLst>
              <a:ext uri="{FF2B5EF4-FFF2-40B4-BE49-F238E27FC236}">
                <a16:creationId xmlns:a16="http://schemas.microsoft.com/office/drawing/2014/main" id="{F41BFE3D-A3B1-EF4D-ADF0-91E31BD96602}"/>
              </a:ext>
            </a:extLst>
          </p:cNvPr>
          <p:cNvSpPr>
            <a:spLocks noGrp="1"/>
          </p:cNvSpPr>
          <p:nvPr>
            <p:ph idx="1"/>
          </p:nvPr>
        </p:nvSpPr>
        <p:spPr/>
        <p:txBody>
          <a:bodyPr>
            <a:normAutofit/>
          </a:bodyPr>
          <a:lstStyle/>
          <a:p>
            <a:r>
              <a:rPr lang="en-GB" dirty="0"/>
              <a:t>Over the last month what percentage of the patients you saw had a presenting complaint that was related to a </a:t>
            </a:r>
            <a:r>
              <a:rPr lang="en-GB" dirty="0">
                <a:solidFill>
                  <a:srgbClr val="FF0000"/>
                </a:solidFill>
              </a:rPr>
              <a:t>psychosocial cause</a:t>
            </a:r>
            <a:r>
              <a:rPr lang="en-GB" dirty="0"/>
              <a:t> rather than exclusively a physical condition? </a:t>
            </a:r>
          </a:p>
          <a:p>
            <a:pPr lvl="1"/>
            <a:r>
              <a:rPr lang="en-GB" dirty="0"/>
              <a:t>10- 50%</a:t>
            </a:r>
          </a:p>
          <a:p>
            <a:r>
              <a:rPr lang="en-GB" dirty="0"/>
              <a:t>How many patients in the last month have you referred to a particular </a:t>
            </a:r>
            <a:r>
              <a:rPr lang="en-GB" dirty="0">
                <a:solidFill>
                  <a:srgbClr val="FF0000"/>
                </a:solidFill>
              </a:rPr>
              <a:t>community or volunteer programme</a:t>
            </a:r>
            <a:r>
              <a:rPr lang="en-GB" dirty="0"/>
              <a:t>?</a:t>
            </a:r>
          </a:p>
          <a:p>
            <a:pPr lvl="1"/>
            <a:r>
              <a:rPr lang="en-US" dirty="0"/>
              <a:t>Average of 1 referral per month at the moment</a:t>
            </a:r>
          </a:p>
          <a:p>
            <a:r>
              <a:rPr lang="en-GB" dirty="0"/>
              <a:t>How many such programmes are you aware of that are relevant to your patients?</a:t>
            </a:r>
            <a:endParaRPr lang="en-US" dirty="0"/>
          </a:p>
          <a:p>
            <a:pPr lvl="1"/>
            <a:r>
              <a:rPr lang="en-US" dirty="0"/>
              <a:t>knowledge of 1-2 helpful community or volunteer </a:t>
            </a:r>
            <a:r>
              <a:rPr lang="en-US" dirty="0" err="1"/>
              <a:t>programmes</a:t>
            </a:r>
            <a:endParaRPr lang="en-US" dirty="0"/>
          </a:p>
        </p:txBody>
      </p:sp>
    </p:spTree>
    <p:extLst>
      <p:ext uri="{BB962C8B-B14F-4D97-AF65-F5344CB8AC3E}">
        <p14:creationId xmlns:p14="http://schemas.microsoft.com/office/powerpoint/2010/main" val="2855585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1C026-739C-0649-AED1-4C52F3DBEDFA}"/>
              </a:ext>
            </a:extLst>
          </p:cNvPr>
          <p:cNvSpPr>
            <a:spLocks noGrp="1"/>
          </p:cNvSpPr>
          <p:nvPr>
            <p:ph type="title"/>
          </p:nvPr>
        </p:nvSpPr>
        <p:spPr/>
        <p:txBody>
          <a:bodyPr>
            <a:normAutofit/>
          </a:bodyPr>
          <a:lstStyle/>
          <a:p>
            <a:r>
              <a:rPr lang="en-US" dirty="0"/>
              <a:t>Understanding pressures on general practice</a:t>
            </a:r>
          </a:p>
        </p:txBody>
      </p:sp>
      <p:sp>
        <p:nvSpPr>
          <p:cNvPr id="3" name="Content Placeholder 2">
            <a:extLst>
              <a:ext uri="{FF2B5EF4-FFF2-40B4-BE49-F238E27FC236}">
                <a16:creationId xmlns:a16="http://schemas.microsoft.com/office/drawing/2014/main" id="{1A079010-B8AA-6340-B494-107CC114635A}"/>
              </a:ext>
            </a:extLst>
          </p:cNvPr>
          <p:cNvSpPr>
            <a:spLocks noGrp="1"/>
          </p:cNvSpPr>
          <p:nvPr>
            <p:ph idx="1"/>
          </p:nvPr>
        </p:nvSpPr>
        <p:spPr/>
        <p:txBody>
          <a:bodyPr>
            <a:normAutofit/>
          </a:bodyPr>
          <a:lstStyle/>
          <a:p>
            <a:r>
              <a:rPr lang="en-US" dirty="0"/>
              <a:t>Consultations grew by more than 15% between 2010/11-2014/15  </a:t>
            </a:r>
          </a:p>
          <a:p>
            <a:r>
              <a:rPr lang="en-US" dirty="0"/>
              <a:t>The GP workforce grew by 4.75%</a:t>
            </a:r>
          </a:p>
          <a:p>
            <a:r>
              <a:rPr lang="en-US" dirty="0"/>
              <a:t>Funding for primary care as a share of the NHS overall budget fell every year from 8.3-7.9% </a:t>
            </a:r>
            <a:r>
              <a:rPr lang="en-US" baseline="30000" dirty="0"/>
              <a:t>(2)</a:t>
            </a:r>
            <a:endParaRPr lang="en-US" dirty="0"/>
          </a:p>
          <a:p>
            <a:r>
              <a:rPr lang="en-US" dirty="0"/>
              <a:t>85% GPs believe the service is in crisis</a:t>
            </a:r>
          </a:p>
          <a:p>
            <a:r>
              <a:rPr lang="en-US" dirty="0"/>
              <a:t>50% of GPs say they can no longer guarantee safe patient care</a:t>
            </a:r>
          </a:p>
          <a:p>
            <a:r>
              <a:rPr lang="en-US" dirty="0"/>
              <a:t>Most GPs are completing 40-60 consultations each day and working 11 hour days </a:t>
            </a:r>
            <a:r>
              <a:rPr lang="en-US" baseline="30000" dirty="0"/>
              <a:t>(3)</a:t>
            </a:r>
            <a:endParaRPr lang="en-US" dirty="0"/>
          </a:p>
        </p:txBody>
      </p:sp>
    </p:spTree>
    <p:extLst>
      <p:ext uri="{BB962C8B-B14F-4D97-AF65-F5344CB8AC3E}">
        <p14:creationId xmlns:p14="http://schemas.microsoft.com/office/powerpoint/2010/main" val="717092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51CE1-A6E3-6B4B-BD77-C263AAAEBE87}"/>
              </a:ext>
            </a:extLst>
          </p:cNvPr>
          <p:cNvSpPr>
            <a:spLocks noGrp="1"/>
          </p:cNvSpPr>
          <p:nvPr>
            <p:ph type="title"/>
          </p:nvPr>
        </p:nvSpPr>
        <p:spPr/>
        <p:txBody>
          <a:bodyPr/>
          <a:lstStyle/>
          <a:p>
            <a:r>
              <a:rPr lang="en-US" dirty="0"/>
              <a:t>Social Problems in Primary Care</a:t>
            </a:r>
          </a:p>
        </p:txBody>
      </p:sp>
      <p:sp>
        <p:nvSpPr>
          <p:cNvPr id="3" name="Content Placeholder 2">
            <a:extLst>
              <a:ext uri="{FF2B5EF4-FFF2-40B4-BE49-F238E27FC236}">
                <a16:creationId xmlns:a16="http://schemas.microsoft.com/office/drawing/2014/main" id="{98E6FF0D-E11D-9B44-8975-5E6A78602F41}"/>
              </a:ext>
            </a:extLst>
          </p:cNvPr>
          <p:cNvSpPr>
            <a:spLocks noGrp="1"/>
          </p:cNvSpPr>
          <p:nvPr>
            <p:ph idx="1"/>
          </p:nvPr>
        </p:nvSpPr>
        <p:spPr/>
        <p:txBody>
          <a:bodyPr>
            <a:normAutofit/>
          </a:bodyPr>
          <a:lstStyle/>
          <a:p>
            <a:r>
              <a:rPr lang="en-GB" dirty="0">
                <a:solidFill>
                  <a:srgbClr val="FF0000"/>
                </a:solidFill>
              </a:rPr>
              <a:t>20% of patients </a:t>
            </a:r>
            <a:r>
              <a:rPr lang="en-GB" dirty="0"/>
              <a:t>present with a </a:t>
            </a:r>
            <a:r>
              <a:rPr lang="en-GB" dirty="0">
                <a:solidFill>
                  <a:srgbClr val="FF0000"/>
                </a:solidFill>
              </a:rPr>
              <a:t>social problem </a:t>
            </a:r>
          </a:p>
          <a:p>
            <a:r>
              <a:rPr lang="en-GB" dirty="0"/>
              <a:t>19% of GP consultations have a social welfare issue </a:t>
            </a:r>
          </a:p>
          <a:p>
            <a:r>
              <a:rPr lang="en-US" dirty="0"/>
              <a:t>1 in 4 people in UK known to suffer mental health problem in the course of a year.</a:t>
            </a:r>
          </a:p>
          <a:p>
            <a:r>
              <a:rPr lang="en-US" dirty="0"/>
              <a:t>30% of all consultations concern some form of psychiatric problem </a:t>
            </a:r>
          </a:p>
          <a:p>
            <a:r>
              <a:rPr lang="en-US" dirty="0">
                <a:solidFill>
                  <a:srgbClr val="FF0000"/>
                </a:solidFill>
              </a:rPr>
              <a:t>70% of health outcomes are determined by social factors, 30% by clinical interventions</a:t>
            </a:r>
          </a:p>
          <a:p>
            <a:r>
              <a:rPr lang="en-US" dirty="0"/>
              <a:t>Even if GPs </a:t>
            </a:r>
            <a:r>
              <a:rPr lang="en-US" dirty="0" err="1"/>
              <a:t>recognise</a:t>
            </a:r>
            <a:r>
              <a:rPr lang="en-US" dirty="0"/>
              <a:t> the presence of a social problem; they are more likely to respond with consolation and reassurance than with practical help and/or referral to specialist services. They often lack knowledge of local resources. </a:t>
            </a:r>
            <a:r>
              <a:rPr lang="en-US" baseline="30000" dirty="0"/>
              <a:t>(4.5)</a:t>
            </a:r>
            <a:endParaRPr lang="en-US" dirty="0"/>
          </a:p>
        </p:txBody>
      </p:sp>
    </p:spTree>
    <p:extLst>
      <p:ext uri="{BB962C8B-B14F-4D97-AF65-F5344CB8AC3E}">
        <p14:creationId xmlns:p14="http://schemas.microsoft.com/office/powerpoint/2010/main" val="3317099682"/>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{B56488C0-EF35-3440-8B86-40676A65195E}tf16401369</Template>
  <TotalTime>1796</TotalTime>
  <Words>2228</Words>
  <Application>Microsoft Macintosh PowerPoint</Application>
  <PresentationFormat>Widescreen</PresentationFormat>
  <Paragraphs>182</Paragraphs>
  <Slides>22</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Calibri</vt:lpstr>
      <vt:lpstr>Calibri Light</vt:lpstr>
      <vt:lpstr>Rockwell</vt:lpstr>
      <vt:lpstr>Wingdings</vt:lpstr>
      <vt:lpstr>Atlas</vt:lpstr>
      <vt:lpstr>Social Prescribing in Abingdon and District</vt:lpstr>
      <vt:lpstr>Who said this?</vt:lpstr>
      <vt:lpstr>2015</vt:lpstr>
      <vt:lpstr>Some recent consultations I have had…</vt:lpstr>
      <vt:lpstr>Survey of local GPs in Abingdon</vt:lpstr>
      <vt:lpstr>Local Health Statistics(1)</vt:lpstr>
      <vt:lpstr>Survey of local GPs in Abingdon</vt:lpstr>
      <vt:lpstr>Understanding pressures on general practice</vt:lpstr>
      <vt:lpstr>Social Problems in Primary Care</vt:lpstr>
      <vt:lpstr>What is social prescribing?</vt:lpstr>
      <vt:lpstr>Social Prescribing Models </vt:lpstr>
      <vt:lpstr>Social Prescribing Models</vt:lpstr>
      <vt:lpstr>Social Prescribing Models</vt:lpstr>
      <vt:lpstr>Social Prescribing Models</vt:lpstr>
      <vt:lpstr>What are the benefits of Social Prescribing</vt:lpstr>
      <vt:lpstr>What are the benefits of Social Prescribing?</vt:lpstr>
      <vt:lpstr>Some recent consultations I have had…</vt:lpstr>
      <vt:lpstr>Some recent consultations I have had…</vt:lpstr>
      <vt:lpstr>Some recent consultations I have had…</vt:lpstr>
      <vt:lpstr>Some recent consultations I have had…</vt:lpstr>
      <vt:lpstr>Some recent consultations I have had…</vt:lpstr>
      <vt:lpstr>References</vt:lpstr>
    </vt:vector>
  </TitlesOfParts>
  <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Prescribing in Abingdon</dc:title>
  <dc:creator>Paul Sellers</dc:creator>
  <cp:lastModifiedBy>Paul Sellers</cp:lastModifiedBy>
  <cp:revision>35</cp:revision>
  <dcterms:created xsi:type="dcterms:W3CDTF">2019-08-24T10:38:10Z</dcterms:created>
  <dcterms:modified xsi:type="dcterms:W3CDTF">2019-10-18T15:11:36Z</dcterms:modified>
</cp:coreProperties>
</file>